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Lst>
  <p:sldSz cy="5143500" cx="9144000"/>
  <p:notesSz cx="6858000" cy="9144000"/>
  <p:embeddedFontLst>
    <p:embeddedFont>
      <p:font typeface="Josefin Sans"/>
      <p:regular r:id="rId49"/>
      <p:bold r:id="rId50"/>
      <p:italic r:id="rId51"/>
      <p:boldItalic r:id="rId5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FED70C46-47CE-44CE-97BD-6C1DB4514469}">
  <a:tblStyle styleId="{FED70C46-47CE-44CE-97BD-6C1DB451446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font" Target="fonts/Josefin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JosefinSans-italic.fntdata"/><Relationship Id="rId50" Type="http://schemas.openxmlformats.org/officeDocument/2006/relationships/font" Target="fonts/JosefinSans-bold.fntdata"/><Relationship Id="rId52" Type="http://schemas.openxmlformats.org/officeDocument/2006/relationships/font" Target="fonts/JosefinSans-boldItalic.fntdata"/><Relationship Id="rId11" Type="http://schemas.openxmlformats.org/officeDocument/2006/relationships/slide" Target="slides/slide4.xml"/><Relationship Id="rId10" Type="http://schemas.openxmlformats.org/officeDocument/2006/relationships/slide" Target="slides/slide3.xml"/><Relationship Id="rId13" Type="http://schemas.openxmlformats.org/officeDocument/2006/relationships/slide" Target="slides/slide6.xml"/><Relationship Id="rId12" Type="http://schemas.openxmlformats.org/officeDocument/2006/relationships/slide" Target="slides/slide5.xml"/><Relationship Id="rId15" Type="http://schemas.openxmlformats.org/officeDocument/2006/relationships/slide" Target="slides/slide8.xml"/><Relationship Id="rId14" Type="http://schemas.openxmlformats.org/officeDocument/2006/relationships/slide" Target="slides/slide7.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2018.igem.org/Team:Calgary/CRISPR"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ature.com/articles/d41586-017-08722-3" TargetMode="External"/><Relationship Id="rId3" Type="http://schemas.openxmlformats.org/officeDocument/2006/relationships/hyperlink" Target="https://www.labiotech.eu/crispr/crispr-technology-cure-disease/" TargetMode="External"/><Relationship Id="rId4" Type="http://schemas.openxmlformats.org/officeDocument/2006/relationships/hyperlink" Target="https://www.advancedsciencenews.com/the-first-crispr-gene-therapy-to-cure-sickle-cell-disease/"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nature.com/articles/d41586-020-00655-8"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itesizebio.com/22824/how-to-manipulate-plasmid-copy-number/"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itesizebio.com/22824/how-to-manipulate-plasmid-copy-number/" TargetMode="External"/><Relationship Id="rId3" Type="http://schemas.openxmlformats.org/officeDocument/2006/relationships/hyperlink" Target="https://www.nature.com/articles/nrmicro2800"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71c31164f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71c31164f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71c31164f5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71c31164f5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Start with expression vector (pT7-1 in this case). GOI is cloned into the multiple cloning site (MCS) using restriction enzymes,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solidFill>
                  <a:schemeClr val="dk1"/>
                </a:solidFill>
              </a:rPr>
              <a:t>Your GOI is under the control of a T7 bacteriophage promoter. The T7 promoter is not recognized by </a:t>
            </a:r>
            <a:r>
              <a:rPr i="1" lang="en-GB">
                <a:solidFill>
                  <a:schemeClr val="dk1"/>
                </a:solidFill>
              </a:rPr>
              <a:t>E. coli</a:t>
            </a:r>
            <a:r>
              <a:rPr lang="en-GB">
                <a:solidFill>
                  <a:schemeClr val="dk1"/>
                </a:solidFill>
              </a:rPr>
              <a:t> RNA polymerase II; it requires T7 RNA polymerase for transcription (so it can be thought of as an inducible promoter). </a:t>
            </a:r>
            <a:endParaRPr>
              <a:solidFill>
                <a:schemeClr val="dk1"/>
              </a:solidFill>
            </a:endParaRPr>
          </a:p>
          <a:p>
            <a:pPr indent="0" lvl="0" marL="0" rtl="0" algn="l">
              <a:spcBef>
                <a:spcPts val="0"/>
              </a:spcBef>
              <a:spcAft>
                <a:spcPts val="0"/>
              </a:spcAft>
              <a:buNone/>
            </a:pPr>
            <a:r>
              <a:rPr lang="en-GB">
                <a:solidFill>
                  <a:schemeClr val="dk1"/>
                </a:solidFill>
              </a:rPr>
              <a:t>The T7 RNA polymerase is introduced on another vector under the control of a promoter that </a:t>
            </a:r>
            <a:r>
              <a:rPr i="1" lang="en-GB">
                <a:solidFill>
                  <a:schemeClr val="dk1"/>
                </a:solidFill>
              </a:rPr>
              <a:t>is </a:t>
            </a:r>
            <a:r>
              <a:rPr lang="en-GB">
                <a:solidFill>
                  <a:schemeClr val="dk1"/>
                </a:solidFill>
              </a:rPr>
              <a:t>recognized by regular RNA pol II. </a:t>
            </a:r>
            <a:endParaRPr>
              <a:solidFill>
                <a:schemeClr val="dk1"/>
              </a:solidFill>
            </a:endParaRPr>
          </a:p>
          <a:p>
            <a:pPr indent="0" lvl="0" marL="0" rtl="0" algn="l">
              <a:spcBef>
                <a:spcPts val="0"/>
              </a:spcBef>
              <a:spcAft>
                <a:spcPts val="0"/>
              </a:spcAft>
              <a:buNone/>
            </a:pPr>
            <a:r>
              <a:rPr lang="en-GB">
                <a:solidFill>
                  <a:schemeClr val="dk1"/>
                </a:solidFill>
              </a:rPr>
              <a:t>In order to control timing of expression of the T7 RNA pol gene, add an operator to which the CI857 repressor can bind. CI857 (constitutively expressed) is a heat sensitive repressor that is capable of binding the operator at 37 degrees to repress transcription, but denatured at 42 degrees (no repression).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GB">
                <a:solidFill>
                  <a:schemeClr val="dk1"/>
                </a:solidFill>
              </a:rPr>
              <a:t>To get expression of GOI, heat culture up to 42 degrees. This will allow transcription of T7 RNA pol, which in turn allows for high level transcription of your GOI. To stop expression, return to 37 degrees. </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GB">
                <a:solidFill>
                  <a:schemeClr val="dk1"/>
                </a:solidFill>
              </a:rPr>
              <a:t>Q = </a:t>
            </a:r>
            <a:r>
              <a:rPr lang="en-GB">
                <a:solidFill>
                  <a:schemeClr val="dk1"/>
                </a:solidFill>
              </a:rPr>
              <a:t>why double resistance?</a:t>
            </a:r>
            <a:endParaRPr>
              <a:solidFill>
                <a:schemeClr val="dk1"/>
              </a:solidFill>
            </a:endParaRPr>
          </a:p>
          <a:p>
            <a:pPr indent="0" lvl="0" marL="0" rtl="0" algn="l">
              <a:spcBef>
                <a:spcPts val="0"/>
              </a:spcBef>
              <a:spcAft>
                <a:spcPts val="0"/>
              </a:spcAft>
              <a:buClr>
                <a:schemeClr val="dk1"/>
              </a:buClr>
              <a:buSzPts val="1100"/>
              <a:buFont typeface="Arial"/>
              <a:buNone/>
            </a:pPr>
            <a:r>
              <a:rPr b="1" lang="en-GB">
                <a:solidFill>
                  <a:schemeClr val="dk1"/>
                </a:solidFill>
              </a:rPr>
              <a:t>A = </a:t>
            </a:r>
            <a:r>
              <a:rPr lang="en-GB">
                <a:solidFill>
                  <a:schemeClr val="dk1"/>
                </a:solidFill>
              </a:rPr>
              <a:t>allows for selection of cells that contain BOTH vectors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GB" sz="1200">
                <a:solidFill>
                  <a:schemeClr val="dk1"/>
                </a:solidFill>
              </a:rPr>
              <a:t>Why would you use this system?</a:t>
            </a:r>
            <a:endParaRPr b="1" sz="1200">
              <a:solidFill>
                <a:schemeClr val="dk1"/>
              </a:solidFill>
            </a:endParaRPr>
          </a:p>
          <a:p>
            <a:pPr indent="-304800" lvl="0" marL="457200" rtl="0" algn="l">
              <a:lnSpc>
                <a:spcPct val="115000"/>
              </a:lnSpc>
              <a:spcBef>
                <a:spcPts val="0"/>
              </a:spcBef>
              <a:spcAft>
                <a:spcPts val="0"/>
              </a:spcAft>
              <a:buClr>
                <a:schemeClr val="dk1"/>
              </a:buClr>
              <a:buSzPts val="1200"/>
              <a:buFont typeface="Josefin Sans"/>
              <a:buChar char="-"/>
            </a:pPr>
            <a:r>
              <a:rPr b="1" lang="en-GB" sz="1200">
                <a:solidFill>
                  <a:schemeClr val="dk1"/>
                </a:solidFill>
                <a:latin typeface="Josefin Sans"/>
                <a:ea typeface="Josefin Sans"/>
                <a:cs typeface="Josefin Sans"/>
                <a:sym typeface="Josefin Sans"/>
              </a:rPr>
              <a:t>to control or modify expression levels of GOI within bacterial cells</a:t>
            </a:r>
            <a:endParaRPr b="1" sz="1200">
              <a:solidFill>
                <a:schemeClr val="dk1"/>
              </a:solidFill>
            </a:endParaRPr>
          </a:p>
          <a:p>
            <a:pPr indent="0" lvl="0" marL="0" rtl="0" algn="l">
              <a:spcBef>
                <a:spcPts val="16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Image modified from Dr. Wong - CMMB 523</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71c31164f5_9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71c31164f5_9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g71ccde2c6d_0_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71ccde2c6d_0_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Small subunit contains catalytic site. </a:t>
            </a:r>
            <a:endParaRPr/>
          </a:p>
          <a:p>
            <a:pPr indent="0" lvl="0" marL="0" rtl="0" algn="l">
              <a:spcBef>
                <a:spcPts val="0"/>
              </a:spcBef>
              <a:spcAft>
                <a:spcPts val="0"/>
              </a:spcAft>
              <a:buClr>
                <a:schemeClr val="dk1"/>
              </a:buClr>
              <a:buSzPts val="1100"/>
              <a:buFont typeface="Arial"/>
              <a:buNone/>
            </a:pPr>
            <a:r>
              <a:rPr lang="en-GB"/>
              <a:t>Large subunit is regulatory.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71ccde2c6d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71ccde2c6d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71c31164f5_0_5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71c31164f5_0_5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Top image is the regular RBS and 16S rRNA sequence.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In this system, you swap the sequences/use the complementary sequence instead  within these two elements. </a:t>
            </a:r>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8" name="Shape 218"/>
        <p:cNvGrpSpPr/>
        <p:nvPr/>
      </p:nvGrpSpPr>
      <p:grpSpPr>
        <a:xfrm>
          <a:off x="0" y="0"/>
          <a:ext cx="0" cy="0"/>
          <a:chOff x="0" y="0"/>
          <a:chExt cx="0" cy="0"/>
        </a:xfrm>
      </p:grpSpPr>
      <p:sp>
        <p:nvSpPr>
          <p:cNvPr id="219" name="Google Shape;219;g82553162f5_0_5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82553162f5_0_5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The GOI contains the reverse RBS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GB"/>
              <a:t>The 16S RNA has the complementary sequence to the reverse RBS and contains a point mutations to give it resistance to streptomycin</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82553162f5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82553162f5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The CI857 repressor blocks the GOI transcription and transcription of the mutated 16S rRNA</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82553162f5_0_6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82553162f5_0_6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At 42ºC the CI857 inactivates and the RNA poly can bind and transcribe both the GOI and the 16S rRNA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5" name="Shape 335"/>
        <p:cNvGrpSpPr/>
        <p:nvPr/>
      </p:nvGrpSpPr>
      <p:grpSpPr>
        <a:xfrm>
          <a:off x="0" y="0"/>
          <a:ext cx="0" cy="0"/>
          <a:chOff x="0" y="0"/>
          <a:chExt cx="0" cy="0"/>
        </a:xfrm>
      </p:grpSpPr>
      <p:sp>
        <p:nvSpPr>
          <p:cNvPr id="336" name="Google Shape;336;g82553162f5_0_6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7" name="Google Shape;337;g82553162f5_0_6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t>When streptomycin is added normal ribosomes are inactivated, but the ribosomes made with your mutated 16S rRNA will have resistance to streptomycin and will only bind to your GOI’s mRNA because of the reverse RBS (no other mRNA will have a reverse RBS for the mutated ribosome to bind).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GB"/>
              <a:t>Only your GOI will be produced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GB"/>
              <a:t>What are the drawbacks of this system?</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71ccde2c6d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71ccde2c6d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71c31164f5_0_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71c31164f5_0_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1" name="Shape 401"/>
        <p:cNvGrpSpPr/>
        <p:nvPr/>
      </p:nvGrpSpPr>
      <p:grpSpPr>
        <a:xfrm>
          <a:off x="0" y="0"/>
          <a:ext cx="0" cy="0"/>
          <a:chOff x="0" y="0"/>
          <a:chExt cx="0" cy="0"/>
        </a:xfrm>
      </p:grpSpPr>
      <p:sp>
        <p:nvSpPr>
          <p:cNvPr id="402" name="Google Shape;402;g82553162f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3" name="Google Shape;403;g82553162f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Overall: </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Two vector system: Integrase plasmid and Expression plasmid</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Integrase plasmid: will only produced integrase when “activated” by heating</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Heat-sensitive repressor (CI857) represses plasmid replication normally</a:t>
            </a:r>
            <a:endParaRPr>
              <a:solidFill>
                <a:schemeClr val="dk1"/>
              </a:solidFill>
            </a:endParaRPr>
          </a:p>
          <a:p>
            <a:pPr indent="-298450" lvl="2" marL="1371600" rtl="0" algn="l">
              <a:spcBef>
                <a:spcPts val="0"/>
              </a:spcBef>
              <a:spcAft>
                <a:spcPts val="0"/>
              </a:spcAft>
              <a:buClr>
                <a:schemeClr val="dk1"/>
              </a:buClr>
              <a:buSzPts val="1100"/>
              <a:buChar char="-"/>
            </a:pPr>
            <a:r>
              <a:rPr lang="en-GB">
                <a:solidFill>
                  <a:schemeClr val="dk1"/>
                </a:solidFill>
              </a:rPr>
              <a:t>When heated the repressor stops working and the plasmid replicates</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The integrase has a promoter and a reverse promoter -&gt; the reverse promoter stops integrase from doing anything due to the “antisense” effect (mRNA binds each other and becomes inert essentially)</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When there are many copies of the Integrase plasmid there will not be enough reverse integrase mRNA to inhibit integrase expression -&gt; Thus you have integrase</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Expression plasmid: You have your promoter in the wrong orientation (facing away from your genetic construct) flanked by integrase recognition sites</a:t>
            </a:r>
            <a:endParaRPr>
              <a:solidFill>
                <a:schemeClr val="dk1"/>
              </a:solidFill>
            </a:endParaRPr>
          </a:p>
          <a:p>
            <a:pPr indent="-298450" lvl="1" marL="914400" rtl="0" algn="l">
              <a:spcBef>
                <a:spcPts val="0"/>
              </a:spcBef>
              <a:spcAft>
                <a:spcPts val="0"/>
              </a:spcAft>
              <a:buClr>
                <a:schemeClr val="dk1"/>
              </a:buClr>
              <a:buSzPts val="1100"/>
              <a:buChar char="-"/>
            </a:pPr>
            <a:r>
              <a:rPr lang="en-GB">
                <a:solidFill>
                  <a:schemeClr val="dk1"/>
                </a:solidFill>
              </a:rPr>
              <a:t>The integrase enzyme recognizes these sites and flips the promoter around -&gt; therefore allowing gene expression</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You need a different antibiotic resistance selection marker on each plasmid/vector</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You turn on the system (GOI expression) when heated (not too high, I think it was like 40 degrees celsius) and it is an irreversible switch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Expression vector contains GOI and some promoter in the wrong orientation for expression.</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The promoter is flanked by </a:t>
            </a:r>
            <a:r>
              <a:rPr i="1" lang="en-GB">
                <a:solidFill>
                  <a:schemeClr val="dk1"/>
                </a:solidFill>
              </a:rPr>
              <a:t>Integrase </a:t>
            </a:r>
            <a:r>
              <a:rPr lang="en-GB">
                <a:solidFill>
                  <a:schemeClr val="dk1"/>
                </a:solidFill>
              </a:rPr>
              <a:t>(protein from lambda bacteriophage) recognition sites.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Need to express integrase protein via another vector. Expression of the integrase gene is controlled by two mechanisms:</a:t>
            </a:r>
            <a:endParaRPr>
              <a:solidFill>
                <a:schemeClr val="dk1"/>
              </a:solidFill>
            </a:endParaRPr>
          </a:p>
          <a:p>
            <a:pPr indent="-298450" lvl="0" marL="457200" rtl="0" algn="l">
              <a:spcBef>
                <a:spcPts val="0"/>
              </a:spcBef>
              <a:spcAft>
                <a:spcPts val="0"/>
              </a:spcAft>
              <a:buClr>
                <a:schemeClr val="dk1"/>
              </a:buClr>
              <a:buSzPts val="1100"/>
              <a:buAutoNum type="arabicPeriod"/>
            </a:pPr>
            <a:r>
              <a:rPr lang="en-GB">
                <a:solidFill>
                  <a:schemeClr val="dk1"/>
                </a:solidFill>
              </a:rPr>
              <a:t>CI857 repressor (as previously discussed)</a:t>
            </a:r>
            <a:endParaRPr>
              <a:solidFill>
                <a:schemeClr val="dk1"/>
              </a:solidFill>
            </a:endParaRPr>
          </a:p>
          <a:p>
            <a:pPr indent="-298450" lvl="0" marL="457200" rtl="0" algn="l">
              <a:spcBef>
                <a:spcPts val="0"/>
              </a:spcBef>
              <a:spcAft>
                <a:spcPts val="0"/>
              </a:spcAft>
              <a:buClr>
                <a:schemeClr val="dk1"/>
              </a:buClr>
              <a:buSzPts val="1100"/>
              <a:buAutoNum type="arabicPeriod"/>
            </a:pPr>
            <a:r>
              <a:rPr lang="en-GB">
                <a:solidFill>
                  <a:schemeClr val="dk1"/>
                </a:solidFill>
              </a:rPr>
              <a:t>Weak promoter in reverse orientation makes antisense RNA that anneals to any integrase mRNA produced by leaky transcription (becomes overpowered when Integrase gene induced)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CI857 repressor system has another function. When heated, stops repressing repA expression. repA is a protein that controls replication of plasmid, so this causes the plasmid to replicate and create even more Integrase. Abundant Integrase leads to inversion of all promoters on expression plasmid, so you get expression of GOI.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Promoter flipping is irreversible (enzyme that catalyzes reverse reaction not provided).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Need dual selection markers.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82553162f5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82553162f5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AutoNum type="arabicPeriod"/>
            </a:pPr>
            <a:r>
              <a:rPr lang="en-GB">
                <a:solidFill>
                  <a:schemeClr val="dk1"/>
                </a:solidFill>
              </a:rPr>
              <a:t>Reverse promoter on expression vector gives production of antisense mRNA of GOI </a:t>
            </a:r>
            <a:endParaRPr>
              <a:solidFill>
                <a:schemeClr val="dk1"/>
              </a:solidFill>
            </a:endParaRPr>
          </a:p>
          <a:p>
            <a:pPr indent="-298450" lvl="0" marL="457200" rtl="0" algn="l">
              <a:spcBef>
                <a:spcPts val="0"/>
              </a:spcBef>
              <a:spcAft>
                <a:spcPts val="0"/>
              </a:spcAft>
              <a:buClr>
                <a:schemeClr val="dk1"/>
              </a:buClr>
              <a:buSzPts val="1100"/>
              <a:buAutoNum type="arabicPeriod"/>
            </a:pPr>
            <a:r>
              <a:rPr lang="en-GB">
                <a:solidFill>
                  <a:schemeClr val="dk1"/>
                </a:solidFill>
              </a:rPr>
              <a:t>CI857 blocks transcription of integrase and repA (repA is important for replication of the plasmid)</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5" name="Shape 485"/>
        <p:cNvGrpSpPr/>
        <p:nvPr/>
      </p:nvGrpSpPr>
      <p:grpSpPr>
        <a:xfrm>
          <a:off x="0" y="0"/>
          <a:ext cx="0" cy="0"/>
          <a:chOff x="0" y="0"/>
          <a:chExt cx="0" cy="0"/>
        </a:xfrm>
      </p:grpSpPr>
      <p:sp>
        <p:nvSpPr>
          <p:cNvPr id="486" name="Google Shape;486;g82553162f5_0_2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7" name="Google Shape;487;g82553162f5_0_2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Sometimes CI857 comes off the operator and there is leaky expression of integrase mRNA</a:t>
            </a:r>
            <a:endParaRPr>
              <a:solidFill>
                <a:schemeClr val="dk1"/>
              </a:solidFil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9" name="Shape 529"/>
        <p:cNvGrpSpPr/>
        <p:nvPr/>
      </p:nvGrpSpPr>
      <p:grpSpPr>
        <a:xfrm>
          <a:off x="0" y="0"/>
          <a:ext cx="0" cy="0"/>
          <a:chOff x="0" y="0"/>
          <a:chExt cx="0" cy="0"/>
        </a:xfrm>
      </p:grpSpPr>
      <p:sp>
        <p:nvSpPr>
          <p:cNvPr id="530" name="Google Shape;530;g82553162f5_0_3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1" name="Google Shape;531;g82553162f5_0_3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However the weak OmpA promoter at the other end of the integrase genes makes basal levels of the antisense mRNA of integrase </a:t>
            </a:r>
            <a:endParaRPr>
              <a:solidFill>
                <a:schemeClr val="dk1"/>
              </a:solidFil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8" name="Shape 578"/>
        <p:cNvGrpSpPr/>
        <p:nvPr/>
      </p:nvGrpSpPr>
      <p:grpSpPr>
        <a:xfrm>
          <a:off x="0" y="0"/>
          <a:ext cx="0" cy="0"/>
          <a:chOff x="0" y="0"/>
          <a:chExt cx="0" cy="0"/>
        </a:xfrm>
      </p:grpSpPr>
      <p:sp>
        <p:nvSpPr>
          <p:cNvPr id="579" name="Google Shape;579;g82553162f5_0_1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0" name="Google Shape;580;g82553162f5_0_1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The sense and antisense strands bind so that the leaky expression has no effect </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9" name="Shape 639"/>
        <p:cNvGrpSpPr/>
        <p:nvPr/>
      </p:nvGrpSpPr>
      <p:grpSpPr>
        <a:xfrm>
          <a:off x="0" y="0"/>
          <a:ext cx="0" cy="0"/>
          <a:chOff x="0" y="0"/>
          <a:chExt cx="0" cy="0"/>
        </a:xfrm>
      </p:grpSpPr>
      <p:sp>
        <p:nvSpPr>
          <p:cNvPr id="640" name="Google Shape;640;g82553162f5_0_1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1" name="Google Shape;641;g82553162f5_0_1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Clr>
                <a:schemeClr val="dk1"/>
              </a:buClr>
              <a:buSzPts val="1100"/>
              <a:buAutoNum type="arabicPeriod"/>
            </a:pPr>
            <a:r>
              <a:rPr lang="en-GB">
                <a:solidFill>
                  <a:schemeClr val="dk1"/>
                </a:solidFill>
              </a:rPr>
              <a:t>At 42ºC CI857 is inactivated and comes off the operator </a:t>
            </a:r>
            <a:endParaRPr>
              <a:solidFill>
                <a:schemeClr val="dk1"/>
              </a:solidFill>
            </a:endParaRPr>
          </a:p>
          <a:p>
            <a:pPr indent="-298450" lvl="1" marL="914400" rtl="0" algn="l">
              <a:spcBef>
                <a:spcPts val="0"/>
              </a:spcBef>
              <a:spcAft>
                <a:spcPts val="0"/>
              </a:spcAft>
              <a:buClr>
                <a:schemeClr val="dk1"/>
              </a:buClr>
              <a:buSzPts val="1100"/>
              <a:buAutoNum type="alphaLcPeriod"/>
            </a:pPr>
            <a:r>
              <a:rPr lang="en-GB">
                <a:solidFill>
                  <a:schemeClr val="dk1"/>
                </a:solidFill>
              </a:rPr>
              <a:t>RepA is expressed and the plasmid can be replicated </a:t>
            </a:r>
            <a:endParaRPr>
              <a:solidFill>
                <a:schemeClr val="dk1"/>
              </a:solidFill>
            </a:endParaRPr>
          </a:p>
          <a:p>
            <a:pPr indent="-298450" lvl="0" marL="457200" rtl="0" algn="l">
              <a:spcBef>
                <a:spcPts val="0"/>
              </a:spcBef>
              <a:spcAft>
                <a:spcPts val="0"/>
              </a:spcAft>
              <a:buClr>
                <a:schemeClr val="dk1"/>
              </a:buClr>
              <a:buSzPts val="1100"/>
              <a:buAutoNum type="arabicPeriod"/>
            </a:pPr>
            <a:r>
              <a:rPr lang="en-GB">
                <a:solidFill>
                  <a:schemeClr val="dk1"/>
                </a:solidFill>
              </a:rPr>
              <a:t>RNA poly binds to the Lambda promoter at the beginning of the integrase gene and makes lots of sense integrase mRNA </a:t>
            </a:r>
            <a:endParaRPr>
              <a:solidFill>
                <a:schemeClr val="dk1"/>
              </a:solidFill>
            </a:endParaRPr>
          </a:p>
          <a:p>
            <a:pPr indent="-298450" lvl="1" marL="914400" rtl="0" algn="l">
              <a:spcBef>
                <a:spcPts val="0"/>
              </a:spcBef>
              <a:spcAft>
                <a:spcPts val="0"/>
              </a:spcAft>
              <a:buClr>
                <a:schemeClr val="dk1"/>
              </a:buClr>
              <a:buSzPts val="1100"/>
              <a:buAutoNum type="alphaLcPeriod"/>
            </a:pPr>
            <a:r>
              <a:rPr lang="en-GB">
                <a:solidFill>
                  <a:schemeClr val="dk1"/>
                </a:solidFill>
              </a:rPr>
              <a:t>The amount of sense mRNA outweighs the basal levels of anti-sense mRNA produced by the weak OmpA promoter </a:t>
            </a:r>
            <a:endParaRPr>
              <a:solidFill>
                <a:schemeClr val="dk1"/>
              </a:solidFill>
            </a:endParaRPr>
          </a:p>
          <a:p>
            <a:pPr indent="-298450" lvl="0" marL="457200" rtl="0" algn="l">
              <a:spcBef>
                <a:spcPts val="0"/>
              </a:spcBef>
              <a:spcAft>
                <a:spcPts val="0"/>
              </a:spcAft>
              <a:buClr>
                <a:schemeClr val="dk1"/>
              </a:buClr>
              <a:buSzPts val="1100"/>
              <a:buAutoNum type="arabicPeriod"/>
            </a:pPr>
            <a:r>
              <a:rPr lang="en-GB">
                <a:solidFill>
                  <a:schemeClr val="dk1"/>
                </a:solidFill>
              </a:rPr>
              <a:t>Integrase protein is made </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1" name="Shape 711"/>
        <p:cNvGrpSpPr/>
        <p:nvPr/>
      </p:nvGrpSpPr>
      <p:grpSpPr>
        <a:xfrm>
          <a:off x="0" y="0"/>
          <a:ext cx="0" cy="0"/>
          <a:chOff x="0" y="0"/>
          <a:chExt cx="0" cy="0"/>
        </a:xfrm>
      </p:grpSpPr>
      <p:sp>
        <p:nvSpPr>
          <p:cNvPr id="712" name="Google Shape;712;g82553162f5_0_4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3" name="Google Shape;713;g82553162f5_0_4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Integrase binds to the integrase recognition sites</a:t>
            </a: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3" name="Shape 723"/>
        <p:cNvGrpSpPr/>
        <p:nvPr/>
      </p:nvGrpSpPr>
      <p:grpSpPr>
        <a:xfrm>
          <a:off x="0" y="0"/>
          <a:ext cx="0" cy="0"/>
          <a:chOff x="0" y="0"/>
          <a:chExt cx="0" cy="0"/>
        </a:xfrm>
      </p:grpSpPr>
      <p:sp>
        <p:nvSpPr>
          <p:cNvPr id="724" name="Google Shape;724;g82553162f5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5" name="Google Shape;725;g82553162f5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a:solidFill>
                  <a:schemeClr val="dk1"/>
                </a:solidFill>
              </a:rPr>
              <a:t>...and flips the promoter so it’s in the correct directionality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RNA poly binds and large amounts of the sense GOI mRNA are made </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71c31164f5_0_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5" name="Google Shape;745;g71c31164f5_0_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8" name="Shape 748"/>
        <p:cNvGrpSpPr/>
        <p:nvPr/>
      </p:nvGrpSpPr>
      <p:grpSpPr>
        <a:xfrm>
          <a:off x="0" y="0"/>
          <a:ext cx="0" cy="0"/>
          <a:chOff x="0" y="0"/>
          <a:chExt cx="0" cy="0"/>
        </a:xfrm>
      </p:grpSpPr>
      <p:sp>
        <p:nvSpPr>
          <p:cNvPr id="749" name="Google Shape;749;g71c31164f5_0_7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0" name="Google Shape;750;g71c31164f5_0_7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8" name="Shape 108"/>
        <p:cNvGrpSpPr/>
        <p:nvPr/>
      </p:nvGrpSpPr>
      <p:grpSpPr>
        <a:xfrm>
          <a:off x="0" y="0"/>
          <a:ext cx="0" cy="0"/>
          <a:chOff x="0" y="0"/>
          <a:chExt cx="0" cy="0"/>
        </a:xfrm>
      </p:grpSpPr>
      <p:sp>
        <p:nvSpPr>
          <p:cNvPr id="109" name="Google Shape;109;g71c31164f5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0" name="Google Shape;110;g71c31164f5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3" name="Shape 753"/>
        <p:cNvGrpSpPr/>
        <p:nvPr/>
      </p:nvGrpSpPr>
      <p:grpSpPr>
        <a:xfrm>
          <a:off x="0" y="0"/>
          <a:ext cx="0" cy="0"/>
          <a:chOff x="0" y="0"/>
          <a:chExt cx="0" cy="0"/>
        </a:xfrm>
      </p:grpSpPr>
      <p:sp>
        <p:nvSpPr>
          <p:cNvPr id="754" name="Google Shape;754;g71c31164f5_0_3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5" name="Google Shape;755;g71c31164f5_0_3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GB"/>
              <a:t>Knock-outs are done to remove a sequence from target DNA</a:t>
            </a:r>
            <a:endParaRPr/>
          </a:p>
          <a:p>
            <a:pPr indent="-298450" lvl="0" marL="457200" rtl="0" algn="l">
              <a:spcBef>
                <a:spcPts val="0"/>
              </a:spcBef>
              <a:spcAft>
                <a:spcPts val="0"/>
              </a:spcAft>
              <a:buSzPts val="1100"/>
              <a:buChar char="-"/>
            </a:pPr>
            <a:r>
              <a:rPr lang="en-GB"/>
              <a:t>Knock-ins are done to integrate new sequences into target DNA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Bacterial defense mechanism:</a:t>
            </a:r>
            <a:endParaRPr/>
          </a:p>
          <a:p>
            <a:pPr indent="0" lvl="0" marL="0" rtl="0" algn="l">
              <a:spcBef>
                <a:spcPts val="0"/>
              </a:spcBef>
              <a:spcAft>
                <a:spcPts val="0"/>
              </a:spcAft>
              <a:buNone/>
            </a:pPr>
            <a:r>
              <a:rPr lang="en-GB"/>
              <a:t>“</a:t>
            </a:r>
            <a:r>
              <a:rPr lang="en-GB" sz="1200">
                <a:solidFill>
                  <a:srgbClr val="222222"/>
                </a:solidFill>
                <a:highlight>
                  <a:srgbClr val="FFFFFF"/>
                </a:highlight>
              </a:rPr>
              <a:t>When the bacterial immune system gets overwhelmed, the </a:t>
            </a:r>
            <a:r>
              <a:rPr b="1" lang="en-GB" sz="1200">
                <a:solidFill>
                  <a:srgbClr val="222222"/>
                </a:solidFill>
                <a:highlight>
                  <a:srgbClr val="FFFFFF"/>
                </a:highlight>
              </a:rPr>
              <a:t>CRISPR</a:t>
            </a:r>
            <a:r>
              <a:rPr lang="en-GB" sz="1200">
                <a:solidFill>
                  <a:srgbClr val="222222"/>
                </a:solidFill>
                <a:highlight>
                  <a:srgbClr val="FFFFFF"/>
                </a:highlight>
              </a:rPr>
              <a:t>-Cas system produces a chemical signal that activates a second enzyme which helps in degrading the invaders' genetic material.</a:t>
            </a:r>
            <a:r>
              <a:rPr lang="en-GB"/>
              <a: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0" name="Shape 760"/>
        <p:cNvGrpSpPr/>
        <p:nvPr/>
      </p:nvGrpSpPr>
      <p:grpSpPr>
        <a:xfrm>
          <a:off x="0" y="0"/>
          <a:ext cx="0" cy="0"/>
          <a:chOff x="0" y="0"/>
          <a:chExt cx="0" cy="0"/>
        </a:xfrm>
      </p:grpSpPr>
      <p:sp>
        <p:nvSpPr>
          <p:cNvPr id="761" name="Google Shape;761;g71c31164f5_0_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2" name="Google Shape;762;g71c31164f5_0_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7" name="Shape 767"/>
        <p:cNvGrpSpPr/>
        <p:nvPr/>
      </p:nvGrpSpPr>
      <p:grpSpPr>
        <a:xfrm>
          <a:off x="0" y="0"/>
          <a:ext cx="0" cy="0"/>
          <a:chOff x="0" y="0"/>
          <a:chExt cx="0" cy="0"/>
        </a:xfrm>
      </p:grpSpPr>
      <p:sp>
        <p:nvSpPr>
          <p:cNvPr id="768" name="Google Shape;768;g71c31164f5_0_3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9" name="Google Shape;769;g71c31164f5_0_3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GB"/>
              <a:t>The wild-type Cas9 system is guided by an sgRNA and recognizes a PAM (protospacer adjacent motif) sequence (2 - 6 bp in length) where a single Cas9 protein will cut both strands of the DNA</a:t>
            </a:r>
            <a:endParaRPr/>
          </a:p>
          <a:p>
            <a:pPr indent="-298450" lvl="0" marL="457200" rtl="0" algn="l">
              <a:spcBef>
                <a:spcPts val="0"/>
              </a:spcBef>
              <a:spcAft>
                <a:spcPts val="0"/>
              </a:spcAft>
              <a:buSzPts val="1100"/>
              <a:buChar char="-"/>
            </a:pPr>
            <a:r>
              <a:rPr lang="en-GB"/>
              <a:t>When compared to nickase, wild-type Cas9 is more efficient at cutting, but also has higher chance for off-target cuts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3" name="Shape 773"/>
        <p:cNvGrpSpPr/>
        <p:nvPr/>
      </p:nvGrpSpPr>
      <p:grpSpPr>
        <a:xfrm>
          <a:off x="0" y="0"/>
          <a:ext cx="0" cy="0"/>
          <a:chOff x="0" y="0"/>
          <a:chExt cx="0" cy="0"/>
        </a:xfrm>
      </p:grpSpPr>
      <p:sp>
        <p:nvSpPr>
          <p:cNvPr id="774" name="Google Shape;774;g71c31164f5_0_3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5" name="Google Shape;775;g71c31164f5_0_3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0" name="Shape 780"/>
        <p:cNvGrpSpPr/>
        <p:nvPr/>
      </p:nvGrpSpPr>
      <p:grpSpPr>
        <a:xfrm>
          <a:off x="0" y="0"/>
          <a:ext cx="0" cy="0"/>
          <a:chOff x="0" y="0"/>
          <a:chExt cx="0" cy="0"/>
        </a:xfrm>
      </p:grpSpPr>
      <p:sp>
        <p:nvSpPr>
          <p:cNvPr id="781" name="Google Shape;781;g71c31164f5_0_6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2" name="Google Shape;782;g71c31164f5_0_6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0" name="Shape 790"/>
        <p:cNvGrpSpPr/>
        <p:nvPr/>
      </p:nvGrpSpPr>
      <p:grpSpPr>
        <a:xfrm>
          <a:off x="0" y="0"/>
          <a:ext cx="0" cy="0"/>
          <a:chOff x="0" y="0"/>
          <a:chExt cx="0" cy="0"/>
        </a:xfrm>
      </p:grpSpPr>
      <p:sp>
        <p:nvSpPr>
          <p:cNvPr id="791" name="Google Shape;791;g71c31164f5_0_3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2" name="Google Shape;792;g71c31164f5_0_3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7" name="Shape 797"/>
        <p:cNvGrpSpPr/>
        <p:nvPr/>
      </p:nvGrpSpPr>
      <p:grpSpPr>
        <a:xfrm>
          <a:off x="0" y="0"/>
          <a:ext cx="0" cy="0"/>
          <a:chOff x="0" y="0"/>
          <a:chExt cx="0" cy="0"/>
        </a:xfrm>
      </p:grpSpPr>
      <p:sp>
        <p:nvSpPr>
          <p:cNvPr id="798" name="Google Shape;798;g71c31164f5_0_3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9" name="Google Shape;799;g71c31164f5_0_3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80000"/>
              </a:lnSpc>
              <a:spcBef>
                <a:spcPts val="0"/>
              </a:spcBef>
              <a:spcAft>
                <a:spcPts val="0"/>
              </a:spcAft>
              <a:buClr>
                <a:schemeClr val="dk1"/>
              </a:buClr>
              <a:buSzPts val="1100"/>
              <a:buFont typeface="Arial"/>
              <a:buNone/>
            </a:pPr>
            <a:r>
              <a:rPr lang="en-GB">
                <a:solidFill>
                  <a:schemeClr val="dk1"/>
                </a:solidFill>
              </a:rPr>
              <a:t>“HDR relies on homologous DNA sequences to be present which are then used as a template for DNA repair. To take advantage of this, DNA templates with homologous “arms” flanking a desired insert can be provided, and which is then inserted into the DNA cut site through HDR. This mechanism reduces the risk of off target integration, however it also drastically reduces cut efficiency due to the fact that two sites must be cut adjacent to one another instead of just one.” (source: </a:t>
            </a:r>
            <a:r>
              <a:rPr lang="en-GB" u="sng">
                <a:solidFill>
                  <a:schemeClr val="hlink"/>
                </a:solidFill>
                <a:hlinkClick r:id="rId2"/>
              </a:rPr>
              <a:t>http://2018.igem.org/Team:Calgary/CRISPR</a:t>
            </a:r>
            <a:r>
              <a:rPr lang="en-GB">
                <a:solidFill>
                  <a:schemeClr val="dk1"/>
                </a:solidFill>
              </a:rPr>
              <a:t>)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8" name="Shape 808"/>
        <p:cNvGrpSpPr/>
        <p:nvPr/>
      </p:nvGrpSpPr>
      <p:grpSpPr>
        <a:xfrm>
          <a:off x="0" y="0"/>
          <a:ext cx="0" cy="0"/>
          <a:chOff x="0" y="0"/>
          <a:chExt cx="0" cy="0"/>
        </a:xfrm>
      </p:grpSpPr>
      <p:sp>
        <p:nvSpPr>
          <p:cNvPr id="809" name="Google Shape;809;g71c31164f5_0_4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0" name="Google Shape;810;g71c31164f5_0_4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GB"/>
              <a:t>This CRISPR system can be used for selective repression and gene interference</a:t>
            </a:r>
            <a:endParaRPr/>
          </a:p>
          <a:p>
            <a:pPr indent="-298450" lvl="0" marL="457200" rtl="0" algn="l">
              <a:spcBef>
                <a:spcPts val="0"/>
              </a:spcBef>
              <a:spcAft>
                <a:spcPts val="0"/>
              </a:spcAft>
              <a:buSzPts val="1100"/>
              <a:buChar char="-"/>
            </a:pPr>
            <a:r>
              <a:rPr lang="en-GB"/>
              <a:t>The binding of dCas9 can sterically hinder other proteins or enzymes from binding</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7" name="Shape 817"/>
        <p:cNvGrpSpPr/>
        <p:nvPr/>
      </p:nvGrpSpPr>
      <p:grpSpPr>
        <a:xfrm>
          <a:off x="0" y="0"/>
          <a:ext cx="0" cy="0"/>
          <a:chOff x="0" y="0"/>
          <a:chExt cx="0" cy="0"/>
        </a:xfrm>
      </p:grpSpPr>
      <p:sp>
        <p:nvSpPr>
          <p:cNvPr id="818" name="Google Shape;818;g71c31164f5_0_7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19" name="Google Shape;819;g71c31164f5_0_7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u="sng">
                <a:solidFill>
                  <a:schemeClr val="hlink"/>
                </a:solidFill>
                <a:hlinkClick r:id="rId2"/>
              </a:rPr>
              <a:t>https://www.nature.com/articles/d41586-017-08722-3</a:t>
            </a:r>
            <a:r>
              <a:rPr lang="en-GB"/>
              <a:t> --mice hearing loss </a:t>
            </a:r>
            <a:endParaRPr/>
          </a:p>
          <a:p>
            <a:pPr indent="0" lvl="0" marL="0" rtl="0" algn="l">
              <a:spcBef>
                <a:spcPts val="0"/>
              </a:spcBef>
              <a:spcAft>
                <a:spcPts val="0"/>
              </a:spcAft>
              <a:buNone/>
            </a:pPr>
            <a:r>
              <a:rPr lang="en-GB" u="sng">
                <a:solidFill>
                  <a:schemeClr val="hlink"/>
                </a:solidFill>
                <a:hlinkClick r:id="rId3"/>
              </a:rPr>
              <a:t>https://www.labiotech.eu/crispr/crispr-technology-cure-disease/</a:t>
            </a:r>
            <a:r>
              <a:rPr lang="en-GB"/>
              <a:t> - diseases CRISPR </a:t>
            </a:r>
            <a:r>
              <a:rPr b="1" lang="en-GB"/>
              <a:t>could</a:t>
            </a:r>
            <a:r>
              <a:rPr lang="en-GB"/>
              <a:t> cure</a:t>
            </a:r>
            <a:endParaRPr/>
          </a:p>
          <a:p>
            <a:pPr indent="0" lvl="0" marL="0" rtl="0" algn="l">
              <a:spcBef>
                <a:spcPts val="0"/>
              </a:spcBef>
              <a:spcAft>
                <a:spcPts val="0"/>
              </a:spcAft>
              <a:buNone/>
            </a:pPr>
            <a:r>
              <a:rPr lang="en-GB" u="sng">
                <a:solidFill>
                  <a:schemeClr val="hlink"/>
                </a:solidFill>
                <a:hlinkClick r:id="rId4"/>
              </a:rPr>
              <a:t>https://www.advancedsciencenews.com/the-first-crispr-gene-therapy-to-cure-sickle-cell-disease/</a:t>
            </a:r>
            <a:r>
              <a:rPr lang="en-GB"/>
              <a:t> - CRISPR and sickle cell disease</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Babies: modified human embryos to make resistant to HIV</a:t>
            </a:r>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3" name="Shape 823"/>
        <p:cNvGrpSpPr/>
        <p:nvPr/>
      </p:nvGrpSpPr>
      <p:grpSpPr>
        <a:xfrm>
          <a:off x="0" y="0"/>
          <a:ext cx="0" cy="0"/>
          <a:chOff x="0" y="0"/>
          <a:chExt cx="0" cy="0"/>
        </a:xfrm>
      </p:grpSpPr>
      <p:sp>
        <p:nvSpPr>
          <p:cNvPr id="824" name="Google Shape;824;g71ccde2c6d_0_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5" name="Google Shape;825;g71ccde2c6d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u="sng">
                <a:solidFill>
                  <a:schemeClr val="hlink"/>
                </a:solidFill>
                <a:hlinkClick r:id="rId2"/>
              </a:rPr>
              <a:t>https://www.nature.com/articles/d41586-020-00655-8</a:t>
            </a:r>
            <a:endParaRPr/>
          </a:p>
          <a:p>
            <a:pPr indent="0" lvl="0" marL="0" rtl="0" algn="l">
              <a:spcBef>
                <a:spcPts val="0"/>
              </a:spcBef>
              <a:spcAft>
                <a:spcPts val="0"/>
              </a:spcAft>
              <a:buNone/>
            </a:pPr>
            <a:r>
              <a:t/>
            </a:r>
            <a:endParaRPr/>
          </a:p>
          <a:p>
            <a:pPr indent="0" lvl="0" marL="0" rtl="0" algn="l">
              <a:spcBef>
                <a:spcPts val="0"/>
              </a:spcBef>
              <a:spcAft>
                <a:spcPts val="0"/>
              </a:spcAft>
              <a:buNone/>
            </a:pPr>
            <a:r>
              <a:rPr i="1" lang="en-GB" sz="1300">
                <a:solidFill>
                  <a:srgbClr val="222222"/>
                </a:solidFill>
                <a:latin typeface="Times New Roman"/>
                <a:ea typeface="Times New Roman"/>
                <a:cs typeface="Times New Roman"/>
                <a:sym typeface="Times New Roman"/>
              </a:rPr>
              <a:t>CEP290</a:t>
            </a:r>
            <a:r>
              <a:rPr lang="en-GB" sz="1300">
                <a:solidFill>
                  <a:srgbClr val="222222"/>
                </a:solidFill>
                <a:highlight>
                  <a:srgbClr val="FFFFFF"/>
                </a:highlight>
                <a:latin typeface="Times New Roman"/>
                <a:ea typeface="Times New Roman"/>
                <a:cs typeface="Times New Roman"/>
                <a:sym typeface="Times New Roman"/>
              </a:rPr>
              <a:t> mutation</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71c31164f5_0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71c31164f5_0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8" name="Shape 828"/>
        <p:cNvGrpSpPr/>
        <p:nvPr/>
      </p:nvGrpSpPr>
      <p:grpSpPr>
        <a:xfrm>
          <a:off x="0" y="0"/>
          <a:ext cx="0" cy="0"/>
          <a:chOff x="0" y="0"/>
          <a:chExt cx="0" cy="0"/>
        </a:xfrm>
      </p:grpSpPr>
      <p:sp>
        <p:nvSpPr>
          <p:cNvPr id="829" name="Google Shape;829;g71c31164f5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0" name="Google Shape;830;g71c31164f5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3" name="Shape 833"/>
        <p:cNvGrpSpPr/>
        <p:nvPr/>
      </p:nvGrpSpPr>
      <p:grpSpPr>
        <a:xfrm>
          <a:off x="0" y="0"/>
          <a:ext cx="0" cy="0"/>
          <a:chOff x="0" y="0"/>
          <a:chExt cx="0" cy="0"/>
        </a:xfrm>
      </p:grpSpPr>
      <p:sp>
        <p:nvSpPr>
          <p:cNvPr id="834" name="Google Shape;834;g71c31164f5_0_2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5" name="Google Shape;835;g71c31164f5_0_2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71c31164f5_0_6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71c31164f5_0_6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71ccde26cc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71ccde26cc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u="sng">
                <a:solidFill>
                  <a:schemeClr val="hlink"/>
                </a:solidFill>
                <a:hlinkClick r:id="rId2"/>
              </a:rPr>
              <a:t>https://bitesizebio.com/22824/how-to-manipulate-plasmid-copy-number/</a:t>
            </a:r>
            <a:endParaRPr/>
          </a:p>
          <a:p>
            <a:pPr indent="0" lvl="0" marL="0" rtl="0" algn="l">
              <a:spcBef>
                <a:spcPts val="0"/>
              </a:spcBef>
              <a:spcAft>
                <a:spcPts val="0"/>
              </a:spcAft>
              <a:buNone/>
            </a:pPr>
            <a:r>
              <a:rPr lang="en-GB"/>
              <a:t>What about psB1C3, psB1A3, pSB1K3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When choosing copy number, the promoter strength should also be taken into consideration. For example, in the t7 system, your promoter is strong so a low copy number will do.</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71ccde2c6d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5" name="Google Shape;135;g71ccde2c6d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u="sng">
                <a:solidFill>
                  <a:schemeClr val="hlink"/>
                </a:solidFill>
                <a:hlinkClick r:id="rId2"/>
              </a:rPr>
              <a:t>https://bitesizebio.com/22824/how-to-manipulate-plasmid-copy-number/</a:t>
            </a:r>
            <a:endParaRPr/>
          </a:p>
          <a:p>
            <a:pPr indent="0" lvl="0" marL="0" rtl="0" algn="l">
              <a:spcBef>
                <a:spcPts val="0"/>
              </a:spcBef>
              <a:spcAft>
                <a:spcPts val="0"/>
              </a:spcAft>
              <a:buNone/>
            </a:pPr>
            <a:r>
              <a:rPr lang="en-GB"/>
              <a:t>psB1C3, psB1A3, pSB1K3 are high copy number plasmids.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 replication-transcription conflicts in bacteria </a:t>
            </a:r>
            <a:r>
              <a:rPr lang="en-GB" u="sng">
                <a:solidFill>
                  <a:schemeClr val="hlink"/>
                </a:solidFill>
                <a:hlinkClick r:id="rId3"/>
              </a:rPr>
              <a:t>https://www.nature.com/articles/nrmicro2800</a:t>
            </a:r>
            <a:r>
              <a:rPr lang="en-GB"/>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When choosing copy number, the promoter strength should also be taken into consideration. For example, in the t7 system, your promoter is strong so a low copy number will do.</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71ccde2c6d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1" name="Google Shape;141;g71ccde2c6d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71ccde26cc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71ccde26cc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t>you have more control over expression levels of the coded genes when you control their copy number</a:t>
            </a:r>
            <a:endParaRPr/>
          </a:p>
          <a:p>
            <a:pPr indent="0" lvl="0" marL="0" rtl="0" algn="l">
              <a:spcBef>
                <a:spcPts val="0"/>
              </a:spcBef>
              <a:spcAft>
                <a:spcPts val="0"/>
              </a:spcAft>
              <a:buNone/>
            </a:pPr>
            <a:r>
              <a:t/>
            </a:r>
            <a:endParaRPr/>
          </a:p>
          <a:p>
            <a:pPr indent="0" lvl="0" marL="0" rtl="0" algn="l">
              <a:spcBef>
                <a:spcPts val="0"/>
              </a:spcBef>
              <a:spcAft>
                <a:spcPts val="0"/>
              </a:spcAft>
              <a:buNone/>
            </a:pPr>
            <a:r>
              <a:rPr lang="en-GB"/>
              <a:t>Image from Dr. Wong, CMMB 523</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pic>
        <p:nvPicPr>
          <p:cNvPr id="65" name="Google Shape;65;p16"/>
          <p:cNvPicPr preferRelativeResize="0"/>
          <p:nvPr/>
        </p:nvPicPr>
        <p:blipFill>
          <a:blip r:embed="rId2">
            <a:alphaModFix amt="81000"/>
          </a:blip>
          <a:stretch>
            <a:fillRect/>
          </a:stretch>
        </p:blipFill>
        <p:spPr>
          <a:xfrm>
            <a:off x="7954000" y="4371725"/>
            <a:ext cx="1116951" cy="70667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6" name="Shape 66"/>
        <p:cNvGrpSpPr/>
        <p:nvPr/>
      </p:nvGrpSpPr>
      <p:grpSpPr>
        <a:xfrm>
          <a:off x="0" y="0"/>
          <a:ext cx="0" cy="0"/>
          <a:chOff x="0" y="0"/>
          <a:chExt cx="0" cy="0"/>
        </a:xfrm>
      </p:grpSpPr>
      <p:sp>
        <p:nvSpPr>
          <p:cNvPr id="67" name="Google Shape;6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 name="Google Shape;73;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4" name="Shape 74"/>
        <p:cNvGrpSpPr/>
        <p:nvPr/>
      </p:nvGrpSpPr>
      <p:grpSpPr>
        <a:xfrm>
          <a:off x="0" y="0"/>
          <a:ext cx="0" cy="0"/>
          <a:chOff x="0" y="0"/>
          <a:chExt cx="0" cy="0"/>
        </a:xfrm>
      </p:grpSpPr>
      <p:sp>
        <p:nvSpPr>
          <p:cNvPr id="75" name="Google Shape;75;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6" name="Google Shape;76;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7" name="Google Shape;77;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8" name="Shape 78"/>
        <p:cNvGrpSpPr/>
        <p:nvPr/>
      </p:nvGrpSpPr>
      <p:grpSpPr>
        <a:xfrm>
          <a:off x="0" y="0"/>
          <a:ext cx="0" cy="0"/>
          <a:chOff x="0" y="0"/>
          <a:chExt cx="0" cy="0"/>
        </a:xfrm>
      </p:grpSpPr>
      <p:sp>
        <p:nvSpPr>
          <p:cNvPr id="79" name="Google Shape;79;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0" name="Google Shape;80;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1" name="Shape 81"/>
        <p:cNvGrpSpPr/>
        <p:nvPr/>
      </p:nvGrpSpPr>
      <p:grpSpPr>
        <a:xfrm>
          <a:off x="0" y="0"/>
          <a:ext cx="0" cy="0"/>
          <a:chOff x="0" y="0"/>
          <a:chExt cx="0" cy="0"/>
        </a:xfrm>
      </p:grpSpPr>
      <p:sp>
        <p:nvSpPr>
          <p:cNvPr id="82" name="Google Shape;82;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4" name="Google Shape;84;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5" name="Google Shape;85;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6" name="Google Shape;86;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7" name="Shape 87"/>
        <p:cNvGrpSpPr/>
        <p:nvPr/>
      </p:nvGrpSpPr>
      <p:grpSpPr>
        <a:xfrm>
          <a:off x="0" y="0"/>
          <a:ext cx="0" cy="0"/>
          <a:chOff x="0" y="0"/>
          <a:chExt cx="0" cy="0"/>
        </a:xfrm>
      </p:grpSpPr>
      <p:sp>
        <p:nvSpPr>
          <p:cNvPr id="88" name="Google Shape;88;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9" name="Google Shape;89;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0" name="Shape 90"/>
        <p:cNvGrpSpPr/>
        <p:nvPr/>
      </p:nvGrpSpPr>
      <p:grpSpPr>
        <a:xfrm>
          <a:off x="0" y="0"/>
          <a:ext cx="0" cy="0"/>
          <a:chOff x="0" y="0"/>
          <a:chExt cx="0" cy="0"/>
        </a:xfrm>
      </p:grpSpPr>
      <p:sp>
        <p:nvSpPr>
          <p:cNvPr id="91" name="Google Shape;91;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2" name="Google Shape;92;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3" name="Google Shape;93;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4" name="Shape 94"/>
        <p:cNvGrpSpPr/>
        <p:nvPr/>
      </p:nvGrpSpPr>
      <p:grpSpPr>
        <a:xfrm>
          <a:off x="0" y="0"/>
          <a:ext cx="0" cy="0"/>
          <a:chOff x="0" y="0"/>
          <a:chExt cx="0" cy="0"/>
        </a:xfrm>
      </p:grpSpPr>
      <p:sp>
        <p:nvSpPr>
          <p:cNvPr id="95" name="Google Shape;95;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3.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 Id="rId3" Type="http://schemas.openxmlformats.org/officeDocument/2006/relationships/hyperlink" Target="http://www.youtube.com/watch?v=UKbrwPL3wXE" TargetMode="External"/><Relationship Id="rId4" Type="http://schemas.openxmlformats.org/officeDocument/2006/relationships/image" Target="../media/image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 Id="rId3" Type="http://schemas.openxmlformats.org/officeDocument/2006/relationships/image" Target="../media/image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 Id="rId3" Type="http://schemas.openxmlformats.org/officeDocument/2006/relationships/image" Target="../media/image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 Id="rId3" Type="http://schemas.openxmlformats.org/officeDocument/2006/relationships/image" Target="../media/image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 Id="rId3" Type="http://schemas.openxmlformats.org/officeDocument/2006/relationships/image" Target="../media/image10.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 Id="rId3" Type="http://schemas.openxmlformats.org/officeDocument/2006/relationships/image" Target="../media/image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 Id="rId3" Type="http://schemas.openxmlformats.org/officeDocument/2006/relationships/image" Target="../media/image13.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 Id="rId3" Type="http://schemas.openxmlformats.org/officeDocument/2006/relationships/image" Target="../media/image1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 Id="rId3" Type="http://schemas.openxmlformats.org/officeDocument/2006/relationships/image" Target="../media/image8.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 Id="rId3"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pic>
        <p:nvPicPr>
          <p:cNvPr id="100" name="Google Shape;100;p25"/>
          <p:cNvPicPr preferRelativeResize="0"/>
          <p:nvPr/>
        </p:nvPicPr>
        <p:blipFill>
          <a:blip r:embed="rId3">
            <a:alphaModFix/>
          </a:blip>
          <a:stretch>
            <a:fillRect/>
          </a:stretch>
        </p:blipFill>
        <p:spPr>
          <a:xfrm>
            <a:off x="5619749" y="4173275"/>
            <a:ext cx="3261300" cy="808375"/>
          </a:xfrm>
          <a:prstGeom prst="rect">
            <a:avLst/>
          </a:prstGeom>
          <a:noFill/>
          <a:ln>
            <a:noFill/>
          </a:ln>
        </p:spPr>
      </p:pic>
      <p:sp>
        <p:nvSpPr>
          <p:cNvPr id="101" name="Google Shape;101;p25"/>
          <p:cNvSpPr txBox="1"/>
          <p:nvPr/>
        </p:nvSpPr>
        <p:spPr>
          <a:xfrm>
            <a:off x="262950" y="2029800"/>
            <a:ext cx="8618100" cy="108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4800">
                <a:solidFill>
                  <a:schemeClr val="accent5"/>
                </a:solidFill>
                <a:latin typeface="Josefin Sans"/>
                <a:ea typeface="Josefin Sans"/>
                <a:cs typeface="Josefin Sans"/>
                <a:sym typeface="Josefin Sans"/>
              </a:rPr>
              <a:t>Genetic Circuits IV</a:t>
            </a:r>
            <a:endParaRPr sz="4800">
              <a:solidFill>
                <a:schemeClr val="accent5"/>
              </a:solidFill>
              <a:latin typeface="Josefin Sans"/>
              <a:ea typeface="Josefin Sans"/>
              <a:cs typeface="Josefin Sans"/>
              <a:sym typeface="Josefin Sans"/>
            </a:endParaRPr>
          </a:p>
          <a:p>
            <a:pPr indent="0" lvl="0" marL="0" rtl="0" algn="ctr">
              <a:spcBef>
                <a:spcPts val="0"/>
              </a:spcBef>
              <a:spcAft>
                <a:spcPts val="0"/>
              </a:spcAft>
              <a:buNone/>
            </a:pPr>
            <a:r>
              <a:rPr lang="en-GB">
                <a:solidFill>
                  <a:schemeClr val="accent5"/>
                </a:solidFill>
                <a:latin typeface="Josefin Sans"/>
                <a:ea typeface="Josefin Sans"/>
                <a:cs typeface="Josefin Sans"/>
                <a:sym typeface="Josefin Sans"/>
              </a:rPr>
              <a:t>March 23</a:t>
            </a:r>
            <a:r>
              <a:rPr lang="en-GB">
                <a:solidFill>
                  <a:schemeClr val="accent5"/>
                </a:solidFill>
                <a:latin typeface="Josefin Sans"/>
                <a:ea typeface="Josefin Sans"/>
                <a:cs typeface="Josefin Sans"/>
                <a:sym typeface="Josefin Sans"/>
              </a:rPr>
              <a:t>, 2020</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34"/>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T7 Binary Vector System</a:t>
            </a:r>
            <a:endParaRPr sz="3000">
              <a:solidFill>
                <a:srgbClr val="00A1B2"/>
              </a:solidFill>
              <a:latin typeface="Josefin Sans"/>
              <a:ea typeface="Josefin Sans"/>
              <a:cs typeface="Josefin Sans"/>
              <a:sym typeface="Josefin Sans"/>
            </a:endParaRPr>
          </a:p>
        </p:txBody>
      </p:sp>
      <p:pic>
        <p:nvPicPr>
          <p:cNvPr id="156" name="Google Shape;156;p34"/>
          <p:cNvPicPr preferRelativeResize="0"/>
          <p:nvPr/>
        </p:nvPicPr>
        <p:blipFill>
          <a:blip r:embed="rId3">
            <a:alphaModFix/>
          </a:blip>
          <a:stretch>
            <a:fillRect/>
          </a:stretch>
        </p:blipFill>
        <p:spPr>
          <a:xfrm>
            <a:off x="991225" y="1125050"/>
            <a:ext cx="8472477" cy="39338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5"/>
          <p:cNvSpPr/>
          <p:nvPr/>
        </p:nvSpPr>
        <p:spPr>
          <a:xfrm>
            <a:off x="3128850" y="1734750"/>
            <a:ext cx="5821500" cy="3607500"/>
          </a:xfrm>
          <a:prstGeom prst="ellipse">
            <a:avLst/>
          </a:prstGeom>
          <a:solidFill>
            <a:srgbClr val="F3F3F3"/>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35"/>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chemeClr val="accent5"/>
                </a:solidFill>
                <a:latin typeface="Josefin Sans"/>
                <a:ea typeface="Josefin Sans"/>
                <a:cs typeface="Josefin Sans"/>
                <a:sym typeface="Josefin Sans"/>
              </a:rPr>
              <a:t>Binary Vector System</a:t>
            </a:r>
            <a:endParaRPr sz="3000">
              <a:solidFill>
                <a:schemeClr val="accent5"/>
              </a:solidFill>
              <a:latin typeface="Josefin Sans"/>
              <a:ea typeface="Josefin Sans"/>
              <a:cs typeface="Josefin Sans"/>
              <a:sym typeface="Josefin Sans"/>
            </a:endParaRPr>
          </a:p>
        </p:txBody>
      </p:sp>
      <p:sp>
        <p:nvSpPr>
          <p:cNvPr id="163" name="Google Shape;163;p35"/>
          <p:cNvSpPr txBox="1"/>
          <p:nvPr/>
        </p:nvSpPr>
        <p:spPr>
          <a:xfrm>
            <a:off x="83100" y="1155175"/>
            <a:ext cx="7157700" cy="409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Also used in agrobacterium transformations!</a:t>
            </a:r>
            <a:endParaRPr sz="1700">
              <a:latin typeface="Josefin Sans"/>
              <a:ea typeface="Josefin Sans"/>
              <a:cs typeface="Josefin Sans"/>
              <a:sym typeface="Josefin Sans"/>
            </a:endParaRPr>
          </a:p>
        </p:txBody>
      </p:sp>
      <p:sp>
        <p:nvSpPr>
          <p:cNvPr id="164" name="Google Shape;164;p35"/>
          <p:cNvSpPr/>
          <p:nvPr/>
        </p:nvSpPr>
        <p:spPr>
          <a:xfrm>
            <a:off x="4178425" y="1943425"/>
            <a:ext cx="2863200" cy="2802000"/>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p35"/>
          <p:cNvSpPr/>
          <p:nvPr/>
        </p:nvSpPr>
        <p:spPr>
          <a:xfrm>
            <a:off x="4224625" y="1930675"/>
            <a:ext cx="2770800" cy="2448600"/>
          </a:xfrm>
          <a:prstGeom prst="arc">
            <a:avLst>
              <a:gd fmla="val 16200000" name="adj1"/>
              <a:gd fmla="val 20824016" name="adj2"/>
            </a:avLst>
          </a:prstGeom>
          <a:noFill/>
          <a:ln cap="flat" cmpd="sng" w="1143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5"/>
          <p:cNvSpPr/>
          <p:nvPr/>
        </p:nvSpPr>
        <p:spPr>
          <a:xfrm rot="-4352801">
            <a:off x="916173" y="2344481"/>
            <a:ext cx="1910454" cy="2009055"/>
          </a:xfrm>
          <a:prstGeom prst="ellipse">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p35"/>
          <p:cNvSpPr/>
          <p:nvPr/>
        </p:nvSpPr>
        <p:spPr>
          <a:xfrm rot="-4353001">
            <a:off x="815717" y="2436236"/>
            <a:ext cx="1848783" cy="1755747"/>
          </a:xfrm>
          <a:prstGeom prst="arc">
            <a:avLst>
              <a:gd fmla="val 16200000" name="adj1"/>
              <a:gd fmla="val 20824016" name="adj2"/>
            </a:avLst>
          </a:prstGeom>
          <a:noFill/>
          <a:ln cap="flat" cmpd="sng" w="1143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p35"/>
          <p:cNvSpPr txBox="1"/>
          <p:nvPr/>
        </p:nvSpPr>
        <p:spPr>
          <a:xfrm>
            <a:off x="1220775" y="3113450"/>
            <a:ext cx="1465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t>Ti Plasmid</a:t>
            </a:r>
            <a:endParaRPr b="1"/>
          </a:p>
        </p:txBody>
      </p:sp>
      <p:sp>
        <p:nvSpPr>
          <p:cNvPr id="169" name="Google Shape;169;p35"/>
          <p:cNvSpPr txBox="1"/>
          <p:nvPr/>
        </p:nvSpPr>
        <p:spPr>
          <a:xfrm>
            <a:off x="4960275" y="3162313"/>
            <a:ext cx="14652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Josefin Sans"/>
                <a:ea typeface="Josefin Sans"/>
                <a:cs typeface="Josefin Sans"/>
                <a:sym typeface="Josefin Sans"/>
              </a:rPr>
              <a:t>Binary Vector</a:t>
            </a:r>
            <a:endParaRPr b="1">
              <a:latin typeface="Josefin Sans"/>
              <a:ea typeface="Josefin Sans"/>
              <a:cs typeface="Josefin Sans"/>
              <a:sym typeface="Josefin Sans"/>
            </a:endParaRPr>
          </a:p>
        </p:txBody>
      </p:sp>
      <p:sp>
        <p:nvSpPr>
          <p:cNvPr id="170" name="Google Shape;170;p35"/>
          <p:cNvSpPr/>
          <p:nvPr/>
        </p:nvSpPr>
        <p:spPr>
          <a:xfrm>
            <a:off x="4224625" y="1930675"/>
            <a:ext cx="2770800" cy="2448600"/>
          </a:xfrm>
          <a:prstGeom prst="arc">
            <a:avLst>
              <a:gd fmla="val 16931479" name="adj1"/>
              <a:gd fmla="val 20104912" name="adj2"/>
            </a:avLst>
          </a:prstGeom>
          <a:noFill/>
          <a:ln cap="flat" cmpd="sng" w="114300">
            <a:solidFill>
              <a:srgbClr val="FF00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35"/>
          <p:cNvSpPr/>
          <p:nvPr/>
        </p:nvSpPr>
        <p:spPr>
          <a:xfrm>
            <a:off x="4746675" y="445667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5"/>
          <p:cNvSpPr/>
          <p:nvPr/>
        </p:nvSpPr>
        <p:spPr>
          <a:xfrm>
            <a:off x="5830100" y="460907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35"/>
          <p:cNvSpPr txBox="1"/>
          <p:nvPr/>
        </p:nvSpPr>
        <p:spPr>
          <a:xfrm>
            <a:off x="6166100" y="4745425"/>
            <a:ext cx="73383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Ori </a:t>
            </a:r>
            <a:r>
              <a:rPr lang="en-GB">
                <a:latin typeface="Josefin Sans"/>
                <a:ea typeface="Josefin Sans"/>
                <a:cs typeface="Josefin Sans"/>
                <a:sym typeface="Josefin Sans"/>
              </a:rPr>
              <a:t>(</a:t>
            </a:r>
            <a:r>
              <a:rPr i="1" lang="en-GB">
                <a:latin typeface="Josefin Sans"/>
                <a:ea typeface="Josefin Sans"/>
                <a:cs typeface="Josefin Sans"/>
                <a:sym typeface="Josefin Sans"/>
              </a:rPr>
              <a:t>Agrobacterium)</a:t>
            </a:r>
            <a:endParaRPr i="1">
              <a:latin typeface="Josefin Sans"/>
              <a:ea typeface="Josefin Sans"/>
              <a:cs typeface="Josefin Sans"/>
              <a:sym typeface="Josefin Sans"/>
            </a:endParaRPr>
          </a:p>
        </p:txBody>
      </p:sp>
      <p:sp>
        <p:nvSpPr>
          <p:cNvPr id="174" name="Google Shape;174;p35"/>
          <p:cNvSpPr txBox="1"/>
          <p:nvPr/>
        </p:nvSpPr>
        <p:spPr>
          <a:xfrm>
            <a:off x="4068500" y="4670275"/>
            <a:ext cx="13956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OriC (</a:t>
            </a:r>
            <a:r>
              <a:rPr i="1" lang="en-GB">
                <a:latin typeface="Josefin Sans"/>
                <a:ea typeface="Josefin Sans"/>
                <a:cs typeface="Josefin Sans"/>
                <a:sym typeface="Josefin Sans"/>
              </a:rPr>
              <a:t>E. coli</a:t>
            </a:r>
            <a:r>
              <a:rPr i="1" lang="en-GB">
                <a:latin typeface="Josefin Sans"/>
                <a:ea typeface="Josefin Sans"/>
                <a:cs typeface="Josefin Sans"/>
                <a:sym typeface="Josefin Sans"/>
              </a:rPr>
              <a:t>)</a:t>
            </a:r>
            <a:endParaRPr i="1">
              <a:latin typeface="Josefin Sans"/>
              <a:ea typeface="Josefin Sans"/>
              <a:cs typeface="Josefin Sans"/>
              <a:sym typeface="Josefin Sans"/>
            </a:endParaRPr>
          </a:p>
        </p:txBody>
      </p:sp>
      <p:sp>
        <p:nvSpPr>
          <p:cNvPr id="175" name="Google Shape;175;p35"/>
          <p:cNvSpPr txBox="1"/>
          <p:nvPr/>
        </p:nvSpPr>
        <p:spPr>
          <a:xfrm>
            <a:off x="311375" y="2191350"/>
            <a:ext cx="1295100" cy="8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t>Vir genes</a:t>
            </a:r>
            <a:endParaRPr/>
          </a:p>
        </p:txBody>
      </p:sp>
      <p:sp>
        <p:nvSpPr>
          <p:cNvPr id="176" name="Google Shape;176;p35"/>
          <p:cNvSpPr/>
          <p:nvPr/>
        </p:nvSpPr>
        <p:spPr>
          <a:xfrm>
            <a:off x="2246300" y="403912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7" name="Google Shape;177;p35"/>
          <p:cNvSpPr txBox="1"/>
          <p:nvPr/>
        </p:nvSpPr>
        <p:spPr>
          <a:xfrm>
            <a:off x="2405000" y="4039125"/>
            <a:ext cx="961500" cy="30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rPr>
              <a:t>Ori </a:t>
            </a:r>
            <a:endParaRPr/>
          </a:p>
        </p:txBody>
      </p:sp>
      <p:sp>
        <p:nvSpPr>
          <p:cNvPr id="178" name="Google Shape;178;p35"/>
          <p:cNvSpPr/>
          <p:nvPr/>
        </p:nvSpPr>
        <p:spPr>
          <a:xfrm>
            <a:off x="6891650" y="358327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35"/>
          <p:cNvSpPr txBox="1"/>
          <p:nvPr/>
        </p:nvSpPr>
        <p:spPr>
          <a:xfrm>
            <a:off x="7240800" y="3496888"/>
            <a:ext cx="73383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Selectable marker</a:t>
            </a:r>
            <a:endParaRPr>
              <a:latin typeface="Josefin Sans"/>
              <a:ea typeface="Josefin Sans"/>
              <a:cs typeface="Josefin Sans"/>
              <a:sym typeface="Josefin Sans"/>
            </a:endParaRPr>
          </a:p>
          <a:p>
            <a:pPr indent="0" lvl="0" marL="0" rtl="0" algn="l">
              <a:spcBef>
                <a:spcPts val="0"/>
              </a:spcBef>
              <a:spcAft>
                <a:spcPts val="0"/>
              </a:spcAft>
              <a:buNone/>
            </a:pPr>
            <a:r>
              <a:rPr lang="en-GB">
                <a:latin typeface="Josefin Sans"/>
                <a:ea typeface="Josefin Sans"/>
                <a:cs typeface="Josefin Sans"/>
                <a:sym typeface="Josefin Sans"/>
              </a:rPr>
              <a:t>(</a:t>
            </a:r>
            <a:r>
              <a:rPr i="1" lang="en-GB">
                <a:latin typeface="Josefin Sans"/>
                <a:ea typeface="Josefin Sans"/>
                <a:cs typeface="Josefin Sans"/>
                <a:sym typeface="Josefin Sans"/>
              </a:rPr>
              <a:t>E. coli)</a:t>
            </a:r>
            <a:endParaRPr i="1">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sp>
        <p:nvSpPr>
          <p:cNvPr id="180" name="Google Shape;180;p35"/>
          <p:cNvSpPr txBox="1"/>
          <p:nvPr/>
        </p:nvSpPr>
        <p:spPr>
          <a:xfrm>
            <a:off x="6350900" y="1734750"/>
            <a:ext cx="1295100" cy="8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T-DNA</a:t>
            </a:r>
            <a:endParaRPr>
              <a:latin typeface="Josefin Sans"/>
              <a:ea typeface="Josefin Sans"/>
              <a:cs typeface="Josefin Sans"/>
              <a:sym typeface="Josefi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36"/>
          <p:cNvSpPr/>
          <p:nvPr/>
        </p:nvSpPr>
        <p:spPr>
          <a:xfrm>
            <a:off x="311375" y="1582350"/>
            <a:ext cx="8149500" cy="3607500"/>
          </a:xfrm>
          <a:prstGeom prst="ellipse">
            <a:avLst/>
          </a:prstGeom>
          <a:solidFill>
            <a:srgbClr val="F3F3F3"/>
          </a:solidFill>
          <a:ln cap="flat" cmpd="sng" w="9525">
            <a:solidFill>
              <a:srgbClr val="F3F3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chemeClr val="accent5"/>
                </a:solidFill>
                <a:latin typeface="Josefin Sans"/>
                <a:ea typeface="Josefin Sans"/>
                <a:cs typeface="Josefin Sans"/>
                <a:sym typeface="Josefin Sans"/>
              </a:rPr>
              <a:t>Binary Vector System</a:t>
            </a:r>
            <a:endParaRPr sz="3000">
              <a:solidFill>
                <a:schemeClr val="accent5"/>
              </a:solidFill>
              <a:latin typeface="Josefin Sans"/>
              <a:ea typeface="Josefin Sans"/>
              <a:cs typeface="Josefin Sans"/>
              <a:sym typeface="Josefin Sans"/>
            </a:endParaRPr>
          </a:p>
        </p:txBody>
      </p:sp>
      <p:sp>
        <p:nvSpPr>
          <p:cNvPr id="187" name="Google Shape;187;p36"/>
          <p:cNvSpPr txBox="1"/>
          <p:nvPr/>
        </p:nvSpPr>
        <p:spPr>
          <a:xfrm>
            <a:off x="184700" y="915400"/>
            <a:ext cx="9029100" cy="409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Also used in protein mutant studies. For example, AGP protein in starch synthesis.</a:t>
            </a:r>
            <a:endParaRPr sz="1700">
              <a:latin typeface="Josefin Sans"/>
              <a:ea typeface="Josefin Sans"/>
              <a:cs typeface="Josefin Sans"/>
              <a:sym typeface="Josefin Sans"/>
            </a:endParaRPr>
          </a:p>
        </p:txBody>
      </p:sp>
      <p:sp>
        <p:nvSpPr>
          <p:cNvPr id="188" name="Google Shape;188;p36"/>
          <p:cNvSpPr/>
          <p:nvPr/>
        </p:nvSpPr>
        <p:spPr>
          <a:xfrm>
            <a:off x="4178425" y="1943425"/>
            <a:ext cx="2863200" cy="2802000"/>
          </a:xfrm>
          <a:prstGeom prst="ellipse">
            <a:avLst/>
          </a:prstGeom>
          <a:noFill/>
          <a:ln cap="flat" cmpd="sng" w="762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36"/>
          <p:cNvSpPr/>
          <p:nvPr/>
        </p:nvSpPr>
        <p:spPr>
          <a:xfrm>
            <a:off x="4224625" y="1930675"/>
            <a:ext cx="2770800" cy="2448600"/>
          </a:xfrm>
          <a:prstGeom prst="arc">
            <a:avLst>
              <a:gd fmla="val 16200000" name="adj1"/>
              <a:gd fmla="val 20824016" name="adj2"/>
            </a:avLst>
          </a:prstGeom>
          <a:noFill/>
          <a:ln cap="flat" cmpd="sng" w="114300">
            <a:solidFill>
              <a:schemeClr val="accent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0" name="Google Shape;190;p36"/>
          <p:cNvSpPr/>
          <p:nvPr/>
        </p:nvSpPr>
        <p:spPr>
          <a:xfrm rot="-4352801">
            <a:off x="1525773" y="2344481"/>
            <a:ext cx="1910454" cy="2009055"/>
          </a:xfrm>
          <a:prstGeom prst="ellipse">
            <a:avLst/>
          </a:prstGeom>
          <a:noFill/>
          <a:ln cap="flat" cmpd="sng" w="7620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1" name="Google Shape;191;p36"/>
          <p:cNvSpPr txBox="1"/>
          <p:nvPr/>
        </p:nvSpPr>
        <p:spPr>
          <a:xfrm>
            <a:off x="4960275" y="3162313"/>
            <a:ext cx="14652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b="1">
              <a:latin typeface="Josefin Sans"/>
              <a:ea typeface="Josefin Sans"/>
              <a:cs typeface="Josefin Sans"/>
              <a:sym typeface="Josefin Sans"/>
            </a:endParaRPr>
          </a:p>
        </p:txBody>
      </p:sp>
      <p:sp>
        <p:nvSpPr>
          <p:cNvPr id="192" name="Google Shape;192;p36"/>
          <p:cNvSpPr/>
          <p:nvPr/>
        </p:nvSpPr>
        <p:spPr>
          <a:xfrm>
            <a:off x="5830100" y="460907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3" name="Google Shape;193;p36"/>
          <p:cNvSpPr txBox="1"/>
          <p:nvPr/>
        </p:nvSpPr>
        <p:spPr>
          <a:xfrm>
            <a:off x="6166100" y="4745425"/>
            <a:ext cx="7338300" cy="856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Kan resistance</a:t>
            </a:r>
            <a:endParaRPr i="1">
              <a:latin typeface="Josefin Sans"/>
              <a:ea typeface="Josefin Sans"/>
              <a:cs typeface="Josefin Sans"/>
              <a:sym typeface="Josefin Sans"/>
            </a:endParaRPr>
          </a:p>
        </p:txBody>
      </p:sp>
      <p:sp>
        <p:nvSpPr>
          <p:cNvPr id="194" name="Google Shape;194;p36"/>
          <p:cNvSpPr txBox="1"/>
          <p:nvPr/>
        </p:nvSpPr>
        <p:spPr>
          <a:xfrm>
            <a:off x="1073375" y="1962750"/>
            <a:ext cx="2251500" cy="33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Small subunit</a:t>
            </a:r>
            <a:endParaRPr>
              <a:latin typeface="Josefin Sans"/>
              <a:ea typeface="Josefin Sans"/>
              <a:cs typeface="Josefin Sans"/>
              <a:sym typeface="Josefin Sans"/>
            </a:endParaRPr>
          </a:p>
        </p:txBody>
      </p:sp>
      <p:sp>
        <p:nvSpPr>
          <p:cNvPr id="195" name="Google Shape;195;p36"/>
          <p:cNvSpPr/>
          <p:nvPr/>
        </p:nvSpPr>
        <p:spPr>
          <a:xfrm>
            <a:off x="2855900" y="4039125"/>
            <a:ext cx="213600" cy="213600"/>
          </a:xfrm>
          <a:prstGeom prst="rect">
            <a:avLst/>
          </a:prstGeom>
          <a:solidFill>
            <a:srgbClr val="000000"/>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p36"/>
          <p:cNvSpPr/>
          <p:nvPr/>
        </p:nvSpPr>
        <p:spPr>
          <a:xfrm rot="-4353001">
            <a:off x="1425317" y="2436236"/>
            <a:ext cx="1848783" cy="1755747"/>
          </a:xfrm>
          <a:prstGeom prst="arc">
            <a:avLst>
              <a:gd fmla="val 14764093" name="adj1"/>
              <a:gd fmla="val 20824016" name="adj2"/>
            </a:avLst>
          </a:prstGeom>
          <a:noFill/>
          <a:ln cap="flat" cmpd="sng" w="1143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7" name="Google Shape;197;p36"/>
          <p:cNvSpPr txBox="1"/>
          <p:nvPr/>
        </p:nvSpPr>
        <p:spPr>
          <a:xfrm>
            <a:off x="3014600" y="4039125"/>
            <a:ext cx="1219200" cy="30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latin typeface="Josefin Sans"/>
                <a:ea typeface="Josefin Sans"/>
                <a:cs typeface="Josefin Sans"/>
                <a:sym typeface="Josefin Sans"/>
              </a:rPr>
              <a:t>Amp resistance</a:t>
            </a:r>
            <a:endParaRPr>
              <a:latin typeface="Josefin Sans"/>
              <a:ea typeface="Josefin Sans"/>
              <a:cs typeface="Josefin Sans"/>
              <a:sym typeface="Josefin Sans"/>
            </a:endParaRPr>
          </a:p>
        </p:txBody>
      </p:sp>
      <p:sp>
        <p:nvSpPr>
          <p:cNvPr id="198" name="Google Shape;198;p36"/>
          <p:cNvSpPr txBox="1"/>
          <p:nvPr/>
        </p:nvSpPr>
        <p:spPr>
          <a:xfrm>
            <a:off x="6584875" y="1887150"/>
            <a:ext cx="2251500" cy="83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Large subunit</a:t>
            </a:r>
            <a:endParaRPr>
              <a:latin typeface="Josefin Sans"/>
              <a:ea typeface="Josefin Sans"/>
              <a:cs typeface="Josefin Sans"/>
              <a:sym typeface="Josefin Sans"/>
            </a:endParaRPr>
          </a:p>
        </p:txBody>
      </p:sp>
      <p:sp>
        <p:nvSpPr>
          <p:cNvPr id="199" name="Google Shape;199;p36"/>
          <p:cNvSpPr/>
          <p:nvPr/>
        </p:nvSpPr>
        <p:spPr>
          <a:xfrm rot="-4353001">
            <a:off x="1425317" y="2436236"/>
            <a:ext cx="1848783" cy="1755747"/>
          </a:xfrm>
          <a:prstGeom prst="arc">
            <a:avLst>
              <a:gd fmla="val 16200000" name="adj1"/>
              <a:gd fmla="val 20824016" name="adj2"/>
            </a:avLst>
          </a:prstGeom>
          <a:noFill/>
          <a:ln cap="flat" cmpd="sng" w="1143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0" name="Google Shape;200;p36"/>
          <p:cNvSpPr txBox="1"/>
          <p:nvPr/>
        </p:nvSpPr>
        <p:spPr>
          <a:xfrm>
            <a:off x="539975" y="3149425"/>
            <a:ext cx="1131000" cy="337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Strong </a:t>
            </a:r>
            <a:endParaRPr>
              <a:latin typeface="Josefin Sans"/>
              <a:ea typeface="Josefin Sans"/>
              <a:cs typeface="Josefin Sans"/>
              <a:sym typeface="Josefin Sans"/>
            </a:endParaRPr>
          </a:p>
          <a:p>
            <a:pPr indent="0" lvl="0" marL="0" rtl="0" algn="l">
              <a:spcBef>
                <a:spcPts val="0"/>
              </a:spcBef>
              <a:spcAft>
                <a:spcPts val="0"/>
              </a:spcAft>
              <a:buNone/>
            </a:pPr>
            <a:r>
              <a:rPr lang="en-GB">
                <a:latin typeface="Josefin Sans"/>
                <a:ea typeface="Josefin Sans"/>
                <a:cs typeface="Josefin Sans"/>
                <a:sym typeface="Josefin Sans"/>
              </a:rPr>
              <a:t>promoter</a:t>
            </a:r>
            <a:endParaRPr>
              <a:latin typeface="Josefin Sans"/>
              <a:ea typeface="Josefin Sans"/>
              <a:cs typeface="Josefin Sans"/>
              <a:sym typeface="Josefi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204" name="Shape 204"/>
        <p:cNvGrpSpPr/>
        <p:nvPr/>
      </p:nvGrpSpPr>
      <p:grpSpPr>
        <a:xfrm>
          <a:off x="0" y="0"/>
          <a:ext cx="0" cy="0"/>
          <a:chOff x="0" y="0"/>
          <a:chExt cx="0" cy="0"/>
        </a:xfrm>
      </p:grpSpPr>
      <p:sp>
        <p:nvSpPr>
          <p:cNvPr id="205" name="Google Shape;205;p37"/>
          <p:cNvSpPr txBox="1"/>
          <p:nvPr/>
        </p:nvSpPr>
        <p:spPr>
          <a:xfrm>
            <a:off x="311700" y="2184163"/>
            <a:ext cx="85206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7200">
                <a:solidFill>
                  <a:srgbClr val="FFFFFF"/>
                </a:solidFill>
                <a:latin typeface="Josefin Sans"/>
                <a:ea typeface="Josefin Sans"/>
                <a:cs typeface="Josefin Sans"/>
                <a:sym typeface="Josefin Sans"/>
              </a:rPr>
              <a:t>Mutated RBS</a:t>
            </a:r>
            <a:r>
              <a:rPr lang="en-GB" sz="7200">
                <a:solidFill>
                  <a:srgbClr val="FFFFFF"/>
                </a:solidFill>
                <a:latin typeface="Josefin Sans"/>
                <a:ea typeface="Josefin Sans"/>
                <a:cs typeface="Josefin Sans"/>
                <a:sym typeface="Josefin Sans"/>
              </a:rPr>
              <a:t> System</a:t>
            </a:r>
            <a:endParaRPr sz="7200">
              <a:solidFill>
                <a:srgbClr val="FFFFFF"/>
              </a:solidFill>
              <a:latin typeface="Josefin Sans"/>
              <a:ea typeface="Josefin Sans"/>
              <a:cs typeface="Josefin Sans"/>
              <a:sym typeface="Josefin Sans"/>
            </a:endParaRPr>
          </a:p>
          <a:p>
            <a:pPr indent="0" lvl="0" marL="457200" rtl="0" algn="ctr">
              <a:lnSpc>
                <a:spcPct val="115000"/>
              </a:lnSpc>
              <a:spcBef>
                <a:spcPts val="1000"/>
              </a:spcBef>
              <a:spcAft>
                <a:spcPts val="1000"/>
              </a:spcAft>
              <a:buNone/>
            </a:pPr>
            <a:r>
              <a:rPr lang="en-GB" sz="2400">
                <a:solidFill>
                  <a:schemeClr val="lt1"/>
                </a:solidFill>
                <a:latin typeface="Josefin Sans"/>
                <a:ea typeface="Josefin Sans"/>
                <a:cs typeface="Josefin Sans"/>
                <a:sym typeface="Josefin Sans"/>
              </a:rPr>
              <a:t>Using the complementary sequence of RBS to control gene expression</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Mutated RBS System for GOI Expression</a:t>
            </a:r>
            <a:endParaRPr sz="3000">
              <a:solidFill>
                <a:srgbClr val="00A1B2"/>
              </a:solidFill>
              <a:latin typeface="Josefin Sans"/>
              <a:ea typeface="Josefin Sans"/>
              <a:cs typeface="Josefin Sans"/>
              <a:sym typeface="Josefin Sans"/>
            </a:endParaRPr>
          </a:p>
        </p:txBody>
      </p:sp>
      <p:sp>
        <p:nvSpPr>
          <p:cNvPr id="211" name="Google Shape;211;p38"/>
          <p:cNvSpPr/>
          <p:nvPr/>
        </p:nvSpPr>
        <p:spPr>
          <a:xfrm>
            <a:off x="1650450" y="3023375"/>
            <a:ext cx="150300" cy="941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p38"/>
          <p:cNvSpPr txBox="1"/>
          <p:nvPr/>
        </p:nvSpPr>
        <p:spPr>
          <a:xfrm>
            <a:off x="202725" y="1570075"/>
            <a:ext cx="1725300" cy="79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800">
                <a:latin typeface="Josefin Sans"/>
                <a:ea typeface="Josefin Sans"/>
                <a:cs typeface="Josefin Sans"/>
                <a:sym typeface="Josefin Sans"/>
              </a:rPr>
              <a:t>Regular RBS and 16S rRNA</a:t>
            </a:r>
            <a:endParaRPr sz="1800">
              <a:latin typeface="Josefin Sans"/>
              <a:ea typeface="Josefin Sans"/>
              <a:cs typeface="Josefin Sans"/>
              <a:sym typeface="Josefin Sans"/>
            </a:endParaRPr>
          </a:p>
        </p:txBody>
      </p:sp>
      <p:sp>
        <p:nvSpPr>
          <p:cNvPr id="213" name="Google Shape;213;p38"/>
          <p:cNvSpPr txBox="1"/>
          <p:nvPr/>
        </p:nvSpPr>
        <p:spPr>
          <a:xfrm>
            <a:off x="245525" y="3303750"/>
            <a:ext cx="1725300" cy="798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800">
                <a:latin typeface="Josefin Sans"/>
                <a:ea typeface="Josefin Sans"/>
                <a:cs typeface="Josefin Sans"/>
                <a:sym typeface="Josefin Sans"/>
              </a:rPr>
              <a:t>Reverse RBS and 16S rRNA</a:t>
            </a:r>
            <a:endParaRPr sz="1800">
              <a:latin typeface="Josefin Sans"/>
              <a:ea typeface="Josefin Sans"/>
              <a:cs typeface="Josefin Sans"/>
              <a:sym typeface="Josefin Sans"/>
            </a:endParaRPr>
          </a:p>
        </p:txBody>
      </p:sp>
      <p:pic>
        <p:nvPicPr>
          <p:cNvPr id="214" name="Google Shape;214;p38"/>
          <p:cNvPicPr preferRelativeResize="0"/>
          <p:nvPr/>
        </p:nvPicPr>
        <p:blipFill>
          <a:blip r:embed="rId3">
            <a:alphaModFix/>
          </a:blip>
          <a:stretch>
            <a:fillRect/>
          </a:stretch>
        </p:blipFill>
        <p:spPr>
          <a:xfrm>
            <a:off x="1864375" y="1714500"/>
            <a:ext cx="7098323" cy="2198800"/>
          </a:xfrm>
          <a:prstGeom prst="rect">
            <a:avLst/>
          </a:prstGeom>
          <a:noFill/>
          <a:ln>
            <a:noFill/>
          </a:ln>
        </p:spPr>
      </p:pic>
      <p:sp>
        <p:nvSpPr>
          <p:cNvPr id="215" name="Google Shape;215;p38"/>
          <p:cNvSpPr/>
          <p:nvPr/>
        </p:nvSpPr>
        <p:spPr>
          <a:xfrm>
            <a:off x="2894600" y="1658825"/>
            <a:ext cx="1335900" cy="3450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38"/>
          <p:cNvSpPr/>
          <p:nvPr/>
        </p:nvSpPr>
        <p:spPr>
          <a:xfrm>
            <a:off x="2946825" y="3321425"/>
            <a:ext cx="1335900" cy="3450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38"/>
          <p:cNvSpPr txBox="1"/>
          <p:nvPr/>
        </p:nvSpPr>
        <p:spPr>
          <a:xfrm>
            <a:off x="2906625" y="3698225"/>
            <a:ext cx="1416300" cy="3450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1800">
                <a:solidFill>
                  <a:srgbClr val="666666"/>
                </a:solidFill>
                <a:latin typeface="Josefin Sans"/>
                <a:ea typeface="Josefin Sans"/>
                <a:cs typeface="Josefin Sans"/>
                <a:sym typeface="Josefin Sans"/>
              </a:rPr>
              <a:t>AAGGAGG</a:t>
            </a:r>
            <a:endParaRPr sz="1800">
              <a:solidFill>
                <a:srgbClr val="666666"/>
              </a:solidFill>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withEffect" presetClass="entr" presetID="10" presetSubtype="0">
                                  <p:stCondLst>
                                    <p:cond delay="0"/>
                                  </p:stCondLst>
                                  <p:childTnLst>
                                    <p:set>
                                      <p:cBhvr>
                                        <p:cTn dur="1" fill="hold">
                                          <p:stCondLst>
                                            <p:cond delay="0"/>
                                          </p:stCondLst>
                                        </p:cTn>
                                        <p:tgtEl>
                                          <p:spTgt spid="213"/>
                                        </p:tgtEl>
                                        <p:attrNameLst>
                                          <p:attrName>style.visibility</p:attrName>
                                        </p:attrNameLst>
                                      </p:cBhvr>
                                      <p:to>
                                        <p:strVal val="visible"/>
                                      </p:to>
                                    </p:set>
                                    <p:animEffect filter="fade" transition="in">
                                      <p:cBhvr>
                                        <p:cTn dur="1000"/>
                                        <p:tgtEl>
                                          <p:spTgt spid="21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1" name="Shape 221"/>
        <p:cNvGrpSpPr/>
        <p:nvPr/>
      </p:nvGrpSpPr>
      <p:grpSpPr>
        <a:xfrm>
          <a:off x="0" y="0"/>
          <a:ext cx="0" cy="0"/>
          <a:chOff x="0" y="0"/>
          <a:chExt cx="0" cy="0"/>
        </a:xfrm>
      </p:grpSpPr>
      <p:sp>
        <p:nvSpPr>
          <p:cNvPr id="222" name="Google Shape;222;p3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Mutated RBS System </a:t>
            </a:r>
            <a:endParaRPr sz="3000">
              <a:solidFill>
                <a:srgbClr val="00A1B2"/>
              </a:solidFill>
              <a:latin typeface="Josefin Sans"/>
              <a:ea typeface="Josefin Sans"/>
              <a:cs typeface="Josefin Sans"/>
              <a:sym typeface="Josefin Sans"/>
            </a:endParaRPr>
          </a:p>
        </p:txBody>
      </p:sp>
      <p:sp>
        <p:nvSpPr>
          <p:cNvPr id="223" name="Google Shape;223;p39"/>
          <p:cNvSpPr/>
          <p:nvPr/>
        </p:nvSpPr>
        <p:spPr>
          <a:xfrm>
            <a:off x="417925" y="2357475"/>
            <a:ext cx="7913100" cy="15987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4" name="Google Shape;224;p39"/>
          <p:cNvSpPr/>
          <p:nvPr/>
        </p:nvSpPr>
        <p:spPr>
          <a:xfrm>
            <a:off x="1333391" y="2260164"/>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25" name="Google Shape;225;p39"/>
          <p:cNvCxnSpPr/>
          <p:nvPr/>
        </p:nvCxnSpPr>
        <p:spPr>
          <a:xfrm rot="10800000">
            <a:off x="1905423" y="1838327"/>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26" name="Google Shape;226;p39"/>
          <p:cNvCxnSpPr/>
          <p:nvPr/>
        </p:nvCxnSpPr>
        <p:spPr>
          <a:xfrm>
            <a:off x="1905485" y="1838285"/>
            <a:ext cx="646200" cy="0"/>
          </a:xfrm>
          <a:prstGeom prst="straightConnector1">
            <a:avLst/>
          </a:prstGeom>
          <a:noFill/>
          <a:ln cap="flat" cmpd="sng" w="19050">
            <a:solidFill>
              <a:srgbClr val="000000"/>
            </a:solidFill>
            <a:prstDash val="solid"/>
            <a:round/>
            <a:headEnd len="med" w="med" type="none"/>
            <a:tailEnd len="med" w="med" type="triangle"/>
          </a:ln>
        </p:spPr>
      </p:cxnSp>
      <p:sp>
        <p:nvSpPr>
          <p:cNvPr id="227" name="Google Shape;227;p39"/>
          <p:cNvSpPr/>
          <p:nvPr/>
        </p:nvSpPr>
        <p:spPr>
          <a:xfrm>
            <a:off x="2484117" y="2162777"/>
            <a:ext cx="9435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228" name="Google Shape;228;p39"/>
          <p:cNvSpPr/>
          <p:nvPr/>
        </p:nvSpPr>
        <p:spPr>
          <a:xfrm>
            <a:off x="3427628" y="2162775"/>
            <a:ext cx="1050000" cy="4140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CCTCC</a:t>
            </a:r>
            <a:endParaRPr>
              <a:latin typeface="Josefin Sans"/>
              <a:ea typeface="Josefin Sans"/>
              <a:cs typeface="Josefin Sans"/>
              <a:sym typeface="Josefin Sans"/>
            </a:endParaRPr>
          </a:p>
        </p:txBody>
      </p:sp>
      <p:sp>
        <p:nvSpPr>
          <p:cNvPr id="229" name="Google Shape;229;p39"/>
          <p:cNvSpPr/>
          <p:nvPr/>
        </p:nvSpPr>
        <p:spPr>
          <a:xfrm>
            <a:off x="7315725" y="3775825"/>
            <a:ext cx="822300" cy="3732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grpSp>
        <p:nvGrpSpPr>
          <p:cNvPr id="230" name="Google Shape;230;p39"/>
          <p:cNvGrpSpPr/>
          <p:nvPr/>
        </p:nvGrpSpPr>
        <p:grpSpPr>
          <a:xfrm>
            <a:off x="1299656" y="3422889"/>
            <a:ext cx="1218293" cy="648956"/>
            <a:chOff x="3530068" y="3171964"/>
            <a:chExt cx="1218293" cy="648956"/>
          </a:xfrm>
        </p:grpSpPr>
        <p:sp>
          <p:nvSpPr>
            <p:cNvPr id="231" name="Google Shape;231;p39"/>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32" name="Google Shape;232;p39"/>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33" name="Google Shape;233;p39"/>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234" name="Google Shape;234;p39"/>
          <p:cNvSpPr/>
          <p:nvPr/>
        </p:nvSpPr>
        <p:spPr>
          <a:xfrm>
            <a:off x="2437623" y="3755425"/>
            <a:ext cx="6462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235" name="Google Shape;235;p39"/>
          <p:cNvSpPr txBox="1"/>
          <p:nvPr/>
        </p:nvSpPr>
        <p:spPr>
          <a:xfrm>
            <a:off x="6863327" y="4169450"/>
            <a:ext cx="1727100" cy="540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236" name="Google Shape;236;p39"/>
          <p:cNvSpPr txBox="1"/>
          <p:nvPr/>
        </p:nvSpPr>
        <p:spPr>
          <a:xfrm>
            <a:off x="906683" y="1232288"/>
            <a:ext cx="2233200" cy="540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L</a:t>
            </a:r>
            <a:r>
              <a:rPr lang="en-GB" sz="1200">
                <a:latin typeface="Josefin Sans"/>
                <a:ea typeface="Josefin Sans"/>
                <a:cs typeface="Josefin Sans"/>
                <a:sym typeface="Josefin Sans"/>
              </a:rPr>
              <a:t>ambda promoter recognized by RNA Poly II</a:t>
            </a:r>
            <a:endParaRPr sz="1200">
              <a:latin typeface="Josefin Sans"/>
              <a:ea typeface="Josefin Sans"/>
              <a:cs typeface="Josefin Sans"/>
              <a:sym typeface="Josefin Sans"/>
            </a:endParaRPr>
          </a:p>
        </p:txBody>
      </p:sp>
      <p:sp>
        <p:nvSpPr>
          <p:cNvPr id="237" name="Google Shape;237;p39"/>
          <p:cNvSpPr/>
          <p:nvPr/>
        </p:nvSpPr>
        <p:spPr>
          <a:xfrm>
            <a:off x="4477625" y="2173025"/>
            <a:ext cx="25569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238" name="Google Shape;238;p39"/>
          <p:cNvSpPr/>
          <p:nvPr/>
        </p:nvSpPr>
        <p:spPr>
          <a:xfrm>
            <a:off x="7151675" y="216277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239" name="Google Shape;239;p39"/>
          <p:cNvSpPr/>
          <p:nvPr/>
        </p:nvSpPr>
        <p:spPr>
          <a:xfrm>
            <a:off x="4429376" y="3755425"/>
            <a:ext cx="1150800" cy="414000"/>
          </a:xfrm>
          <a:prstGeom prst="rect">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23</a:t>
            </a:r>
            <a:r>
              <a:rPr lang="en-GB">
                <a:latin typeface="Josefin Sans"/>
                <a:ea typeface="Josefin Sans"/>
                <a:cs typeface="Josefin Sans"/>
                <a:sym typeface="Josefin Sans"/>
              </a:rPr>
              <a:t>S rRNA</a:t>
            </a:r>
            <a:endParaRPr>
              <a:latin typeface="Josefin Sans"/>
              <a:ea typeface="Josefin Sans"/>
              <a:cs typeface="Josefin Sans"/>
              <a:sym typeface="Josefin Sans"/>
            </a:endParaRPr>
          </a:p>
        </p:txBody>
      </p:sp>
      <p:sp>
        <p:nvSpPr>
          <p:cNvPr id="240" name="Google Shape;240;p39"/>
          <p:cNvSpPr/>
          <p:nvPr/>
        </p:nvSpPr>
        <p:spPr>
          <a:xfrm>
            <a:off x="5580175" y="375542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grpSp>
        <p:nvGrpSpPr>
          <p:cNvPr id="241" name="Google Shape;241;p39"/>
          <p:cNvGrpSpPr/>
          <p:nvPr/>
        </p:nvGrpSpPr>
        <p:grpSpPr>
          <a:xfrm>
            <a:off x="6151656" y="3422889"/>
            <a:ext cx="1218293" cy="648956"/>
            <a:chOff x="3530068" y="3171964"/>
            <a:chExt cx="1218293" cy="648956"/>
          </a:xfrm>
        </p:grpSpPr>
        <p:sp>
          <p:nvSpPr>
            <p:cNvPr id="242" name="Google Shape;242;p39"/>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43" name="Google Shape;243;p39"/>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44" name="Google Shape;244;p39"/>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245" name="Google Shape;245;p39"/>
          <p:cNvSpPr/>
          <p:nvPr/>
        </p:nvSpPr>
        <p:spPr>
          <a:xfrm>
            <a:off x="7903750" y="2822650"/>
            <a:ext cx="822300" cy="454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246" name="Google Shape;246;p39"/>
          <p:cNvSpPr txBox="1"/>
          <p:nvPr/>
        </p:nvSpPr>
        <p:spPr>
          <a:xfrm>
            <a:off x="3146375" y="1772300"/>
            <a:ext cx="1612500" cy="39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Reverse RBS</a:t>
            </a:r>
            <a:endParaRPr>
              <a:latin typeface="Josefin Sans"/>
              <a:ea typeface="Josefin Sans"/>
              <a:cs typeface="Josefin Sans"/>
              <a:sym typeface="Josefin Sans"/>
            </a:endParaRPr>
          </a:p>
        </p:txBody>
      </p:sp>
      <p:sp>
        <p:nvSpPr>
          <p:cNvPr id="247" name="Google Shape;247;p39"/>
          <p:cNvSpPr txBox="1"/>
          <p:nvPr/>
        </p:nvSpPr>
        <p:spPr>
          <a:xfrm>
            <a:off x="2245650" y="4148050"/>
            <a:ext cx="2556900" cy="756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Mutated 16S rRNA that matches reverse RBS and has streptomycin resistance </a:t>
            </a:r>
            <a:endParaRPr>
              <a:latin typeface="Josefin Sans"/>
              <a:ea typeface="Josefin Sans"/>
              <a:cs typeface="Josefin Sans"/>
              <a:sym typeface="Josefin Sans"/>
            </a:endParaRPr>
          </a:p>
        </p:txBody>
      </p:sp>
      <p:grpSp>
        <p:nvGrpSpPr>
          <p:cNvPr id="248" name="Google Shape;248;p39"/>
          <p:cNvGrpSpPr/>
          <p:nvPr/>
        </p:nvGrpSpPr>
        <p:grpSpPr>
          <a:xfrm>
            <a:off x="3083801" y="3755450"/>
            <a:ext cx="1150800" cy="414000"/>
            <a:chOff x="3083801" y="3755450"/>
            <a:chExt cx="1150800" cy="414000"/>
          </a:xfrm>
        </p:grpSpPr>
        <p:sp>
          <p:nvSpPr>
            <p:cNvPr id="249" name="Google Shape;249;p39"/>
            <p:cNvSpPr/>
            <p:nvPr/>
          </p:nvSpPr>
          <p:spPr>
            <a:xfrm>
              <a:off x="3083801" y="3755450"/>
              <a:ext cx="1150800" cy="4140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16S* rRNA</a:t>
              </a:r>
              <a:endParaRPr>
                <a:latin typeface="Josefin Sans"/>
                <a:ea typeface="Josefin Sans"/>
                <a:cs typeface="Josefin Sans"/>
                <a:sym typeface="Josefin Sans"/>
              </a:endParaRPr>
            </a:p>
          </p:txBody>
        </p:sp>
        <p:sp>
          <p:nvSpPr>
            <p:cNvPr id="250" name="Google Shape;250;p39"/>
            <p:cNvSpPr/>
            <p:nvPr/>
          </p:nvSpPr>
          <p:spPr>
            <a:xfrm>
              <a:off x="4061050" y="3775825"/>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0"/>
          <p:cNvSpPr/>
          <p:nvPr/>
        </p:nvSpPr>
        <p:spPr>
          <a:xfrm>
            <a:off x="417938" y="2164475"/>
            <a:ext cx="7913100" cy="15987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6" name="Google Shape;256;p40"/>
          <p:cNvSpPr/>
          <p:nvPr/>
        </p:nvSpPr>
        <p:spPr>
          <a:xfrm>
            <a:off x="1333404" y="2067164"/>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57" name="Google Shape;257;p40"/>
          <p:cNvCxnSpPr/>
          <p:nvPr/>
        </p:nvCxnSpPr>
        <p:spPr>
          <a:xfrm rot="10800000">
            <a:off x="1905436" y="1645327"/>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58" name="Google Shape;258;p40"/>
          <p:cNvCxnSpPr/>
          <p:nvPr/>
        </p:nvCxnSpPr>
        <p:spPr>
          <a:xfrm>
            <a:off x="1905497" y="1645285"/>
            <a:ext cx="646200" cy="0"/>
          </a:xfrm>
          <a:prstGeom prst="straightConnector1">
            <a:avLst/>
          </a:prstGeom>
          <a:noFill/>
          <a:ln cap="flat" cmpd="sng" w="19050">
            <a:solidFill>
              <a:srgbClr val="000000"/>
            </a:solidFill>
            <a:prstDash val="solid"/>
            <a:round/>
            <a:headEnd len="med" w="med" type="none"/>
            <a:tailEnd len="med" w="med" type="triangle"/>
          </a:ln>
        </p:spPr>
      </p:cxnSp>
      <p:sp>
        <p:nvSpPr>
          <p:cNvPr id="259" name="Google Shape;259;p40"/>
          <p:cNvSpPr/>
          <p:nvPr/>
        </p:nvSpPr>
        <p:spPr>
          <a:xfrm>
            <a:off x="2484129" y="1969777"/>
            <a:ext cx="9435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260" name="Google Shape;260;p40"/>
          <p:cNvSpPr/>
          <p:nvPr/>
        </p:nvSpPr>
        <p:spPr>
          <a:xfrm>
            <a:off x="3427640" y="1969775"/>
            <a:ext cx="1050000" cy="4140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CCTCC</a:t>
            </a:r>
            <a:endParaRPr>
              <a:latin typeface="Josefin Sans"/>
              <a:ea typeface="Josefin Sans"/>
              <a:cs typeface="Josefin Sans"/>
              <a:sym typeface="Josefin Sans"/>
            </a:endParaRPr>
          </a:p>
        </p:txBody>
      </p:sp>
      <p:sp>
        <p:nvSpPr>
          <p:cNvPr id="261" name="Google Shape;261;p40"/>
          <p:cNvSpPr/>
          <p:nvPr/>
        </p:nvSpPr>
        <p:spPr>
          <a:xfrm>
            <a:off x="7315738" y="3582825"/>
            <a:ext cx="822300" cy="3732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grpSp>
        <p:nvGrpSpPr>
          <p:cNvPr id="262" name="Google Shape;262;p40"/>
          <p:cNvGrpSpPr/>
          <p:nvPr/>
        </p:nvGrpSpPr>
        <p:grpSpPr>
          <a:xfrm>
            <a:off x="1299668" y="3229889"/>
            <a:ext cx="1218293" cy="648956"/>
            <a:chOff x="3530068" y="3171964"/>
            <a:chExt cx="1218293" cy="648956"/>
          </a:xfrm>
        </p:grpSpPr>
        <p:sp>
          <p:nvSpPr>
            <p:cNvPr id="263" name="Google Shape;263;p40"/>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64" name="Google Shape;264;p40"/>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65" name="Google Shape;265;p40"/>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266" name="Google Shape;266;p40"/>
          <p:cNvSpPr/>
          <p:nvPr/>
        </p:nvSpPr>
        <p:spPr>
          <a:xfrm>
            <a:off x="2437636" y="3562425"/>
            <a:ext cx="6462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267" name="Google Shape;267;p40"/>
          <p:cNvSpPr/>
          <p:nvPr/>
        </p:nvSpPr>
        <p:spPr>
          <a:xfrm>
            <a:off x="4477638" y="1980025"/>
            <a:ext cx="25569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268" name="Google Shape;268;p40"/>
          <p:cNvSpPr/>
          <p:nvPr/>
        </p:nvSpPr>
        <p:spPr>
          <a:xfrm>
            <a:off x="7151688" y="196977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269" name="Google Shape;269;p40"/>
          <p:cNvSpPr/>
          <p:nvPr/>
        </p:nvSpPr>
        <p:spPr>
          <a:xfrm>
            <a:off x="4429388" y="3562425"/>
            <a:ext cx="1150800" cy="414000"/>
          </a:xfrm>
          <a:prstGeom prst="rect">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23S rRNA</a:t>
            </a:r>
            <a:endParaRPr>
              <a:latin typeface="Josefin Sans"/>
              <a:ea typeface="Josefin Sans"/>
              <a:cs typeface="Josefin Sans"/>
              <a:sym typeface="Josefin Sans"/>
            </a:endParaRPr>
          </a:p>
        </p:txBody>
      </p:sp>
      <p:sp>
        <p:nvSpPr>
          <p:cNvPr id="270" name="Google Shape;270;p40"/>
          <p:cNvSpPr/>
          <p:nvPr/>
        </p:nvSpPr>
        <p:spPr>
          <a:xfrm>
            <a:off x="5580188" y="356242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grpSp>
        <p:nvGrpSpPr>
          <p:cNvPr id="271" name="Google Shape;271;p40"/>
          <p:cNvGrpSpPr/>
          <p:nvPr/>
        </p:nvGrpSpPr>
        <p:grpSpPr>
          <a:xfrm>
            <a:off x="6151668" y="3229889"/>
            <a:ext cx="1218293" cy="648956"/>
            <a:chOff x="3530068" y="3171964"/>
            <a:chExt cx="1218293" cy="648956"/>
          </a:xfrm>
        </p:grpSpPr>
        <p:sp>
          <p:nvSpPr>
            <p:cNvPr id="272" name="Google Shape;272;p40"/>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73" name="Google Shape;273;p40"/>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74" name="Google Shape;274;p40"/>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275" name="Google Shape;275;p40"/>
          <p:cNvSpPr/>
          <p:nvPr/>
        </p:nvSpPr>
        <p:spPr>
          <a:xfrm>
            <a:off x="7903763" y="2629650"/>
            <a:ext cx="822300" cy="454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grpSp>
        <p:nvGrpSpPr>
          <p:cNvPr id="276" name="Google Shape;276;p40"/>
          <p:cNvGrpSpPr/>
          <p:nvPr/>
        </p:nvGrpSpPr>
        <p:grpSpPr>
          <a:xfrm>
            <a:off x="3083813" y="3562450"/>
            <a:ext cx="1150800" cy="414000"/>
            <a:chOff x="3083801" y="3755450"/>
            <a:chExt cx="1150800" cy="414000"/>
          </a:xfrm>
        </p:grpSpPr>
        <p:sp>
          <p:nvSpPr>
            <p:cNvPr id="277" name="Google Shape;277;p40"/>
            <p:cNvSpPr/>
            <p:nvPr/>
          </p:nvSpPr>
          <p:spPr>
            <a:xfrm>
              <a:off x="3083801" y="3755450"/>
              <a:ext cx="1150800" cy="4140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16S* rRNA</a:t>
              </a:r>
              <a:endParaRPr>
                <a:latin typeface="Josefin Sans"/>
                <a:ea typeface="Josefin Sans"/>
                <a:cs typeface="Josefin Sans"/>
                <a:sym typeface="Josefin Sans"/>
              </a:endParaRPr>
            </a:p>
          </p:txBody>
        </p:sp>
        <p:sp>
          <p:nvSpPr>
            <p:cNvPr id="278" name="Google Shape;278;p40"/>
            <p:cNvSpPr/>
            <p:nvPr/>
          </p:nvSpPr>
          <p:spPr>
            <a:xfrm>
              <a:off x="4061050" y="3775825"/>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9" name="Google Shape;279;p40"/>
          <p:cNvSpPr/>
          <p:nvPr/>
        </p:nvSpPr>
        <p:spPr>
          <a:xfrm>
            <a:off x="2642725" y="202131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280" name="Google Shape;280;p40"/>
          <p:cNvSpPr/>
          <p:nvPr/>
        </p:nvSpPr>
        <p:spPr>
          <a:xfrm>
            <a:off x="2447538" y="3679138"/>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281" name="Google Shape;281;p40"/>
          <p:cNvSpPr txBox="1"/>
          <p:nvPr/>
        </p:nvSpPr>
        <p:spPr>
          <a:xfrm>
            <a:off x="245525" y="208663"/>
            <a:ext cx="8520600" cy="5727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Josefin Sans"/>
              <a:buAutoNum type="arabicPeriod"/>
            </a:pPr>
            <a:r>
              <a:rPr lang="en-GB" sz="2000">
                <a:latin typeface="Josefin Sans"/>
                <a:ea typeface="Josefin Sans"/>
                <a:cs typeface="Josefin Sans"/>
                <a:sym typeface="Josefin Sans"/>
              </a:rPr>
              <a:t>Normal conditions in the cell...</a:t>
            </a:r>
            <a:endParaRPr sz="2000">
              <a:latin typeface="Josefin Sans"/>
              <a:ea typeface="Josefin Sans"/>
              <a:cs typeface="Josefin Sans"/>
              <a:sym typeface="Josefin Sans"/>
            </a:endParaRPr>
          </a:p>
        </p:txBody>
      </p:sp>
      <p:cxnSp>
        <p:nvCxnSpPr>
          <p:cNvPr id="282" name="Google Shape;282;p40"/>
          <p:cNvCxnSpPr/>
          <p:nvPr/>
        </p:nvCxnSpPr>
        <p:spPr>
          <a:xfrm>
            <a:off x="1772538" y="1547150"/>
            <a:ext cx="472800" cy="318600"/>
          </a:xfrm>
          <a:prstGeom prst="straightConnector1">
            <a:avLst/>
          </a:prstGeom>
          <a:noFill/>
          <a:ln cap="flat" cmpd="sng" w="19050">
            <a:solidFill>
              <a:srgbClr val="980000"/>
            </a:solidFill>
            <a:prstDash val="solid"/>
            <a:round/>
            <a:headEnd len="med" w="med" type="none"/>
            <a:tailEnd len="med" w="med" type="none"/>
          </a:ln>
        </p:spPr>
      </p:cxnSp>
      <p:cxnSp>
        <p:nvCxnSpPr>
          <p:cNvPr id="283" name="Google Shape;283;p40"/>
          <p:cNvCxnSpPr/>
          <p:nvPr/>
        </p:nvCxnSpPr>
        <p:spPr>
          <a:xfrm flipH="1" rot="10800000">
            <a:off x="1762938" y="1518350"/>
            <a:ext cx="492000" cy="376200"/>
          </a:xfrm>
          <a:prstGeom prst="straightConnector1">
            <a:avLst/>
          </a:prstGeom>
          <a:noFill/>
          <a:ln cap="flat" cmpd="sng" w="19050">
            <a:solidFill>
              <a:srgbClr val="980000"/>
            </a:solidFill>
            <a:prstDash val="solid"/>
            <a:round/>
            <a:headEnd len="med" w="med" type="none"/>
            <a:tailEnd len="med" w="med" type="none"/>
          </a:ln>
        </p:spPr>
      </p:cxnSp>
      <p:cxnSp>
        <p:nvCxnSpPr>
          <p:cNvPr id="284" name="Google Shape;284;p40"/>
          <p:cNvCxnSpPr/>
          <p:nvPr/>
        </p:nvCxnSpPr>
        <p:spPr>
          <a:xfrm flipH="1" rot="10800000">
            <a:off x="1762938" y="3132175"/>
            <a:ext cx="492000" cy="376200"/>
          </a:xfrm>
          <a:prstGeom prst="straightConnector1">
            <a:avLst/>
          </a:prstGeom>
          <a:noFill/>
          <a:ln cap="flat" cmpd="sng" w="19050">
            <a:solidFill>
              <a:srgbClr val="980000"/>
            </a:solidFill>
            <a:prstDash val="solid"/>
            <a:round/>
            <a:headEnd len="med" w="med" type="none"/>
            <a:tailEnd len="med" w="med" type="none"/>
          </a:ln>
        </p:spPr>
      </p:cxnSp>
      <p:cxnSp>
        <p:nvCxnSpPr>
          <p:cNvPr id="285" name="Google Shape;285;p40"/>
          <p:cNvCxnSpPr/>
          <p:nvPr/>
        </p:nvCxnSpPr>
        <p:spPr>
          <a:xfrm>
            <a:off x="1762938" y="3160975"/>
            <a:ext cx="472800" cy="318600"/>
          </a:xfrm>
          <a:prstGeom prst="straightConnector1">
            <a:avLst/>
          </a:prstGeom>
          <a:noFill/>
          <a:ln cap="flat" cmpd="sng" w="19050">
            <a:solidFill>
              <a:srgbClr val="980000"/>
            </a:solidFill>
            <a:prstDash val="solid"/>
            <a:round/>
            <a:headEnd len="med" w="med" type="none"/>
            <a:tailEnd len="med" w="med" type="none"/>
          </a:ln>
        </p:spPr>
      </p:cxn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41"/>
          <p:cNvSpPr/>
          <p:nvPr/>
        </p:nvSpPr>
        <p:spPr>
          <a:xfrm>
            <a:off x="417938" y="2164475"/>
            <a:ext cx="7913100" cy="15987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1" name="Google Shape;291;p41"/>
          <p:cNvSpPr/>
          <p:nvPr/>
        </p:nvSpPr>
        <p:spPr>
          <a:xfrm>
            <a:off x="1333404" y="2067164"/>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92" name="Google Shape;292;p41"/>
          <p:cNvCxnSpPr/>
          <p:nvPr/>
        </p:nvCxnSpPr>
        <p:spPr>
          <a:xfrm rot="10800000">
            <a:off x="1905436" y="1645327"/>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293" name="Google Shape;293;p41"/>
          <p:cNvCxnSpPr/>
          <p:nvPr/>
        </p:nvCxnSpPr>
        <p:spPr>
          <a:xfrm>
            <a:off x="1905497" y="1645285"/>
            <a:ext cx="646200" cy="0"/>
          </a:xfrm>
          <a:prstGeom prst="straightConnector1">
            <a:avLst/>
          </a:prstGeom>
          <a:noFill/>
          <a:ln cap="flat" cmpd="sng" w="19050">
            <a:solidFill>
              <a:srgbClr val="000000"/>
            </a:solidFill>
            <a:prstDash val="solid"/>
            <a:round/>
            <a:headEnd len="med" w="med" type="none"/>
            <a:tailEnd len="med" w="med" type="triangle"/>
          </a:ln>
        </p:spPr>
      </p:cxnSp>
      <p:sp>
        <p:nvSpPr>
          <p:cNvPr id="294" name="Google Shape;294;p41"/>
          <p:cNvSpPr/>
          <p:nvPr/>
        </p:nvSpPr>
        <p:spPr>
          <a:xfrm>
            <a:off x="2484129" y="1969777"/>
            <a:ext cx="9435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295" name="Google Shape;295;p41"/>
          <p:cNvSpPr/>
          <p:nvPr/>
        </p:nvSpPr>
        <p:spPr>
          <a:xfrm>
            <a:off x="3427640" y="1969775"/>
            <a:ext cx="1050000" cy="4140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CCTCC</a:t>
            </a:r>
            <a:endParaRPr>
              <a:latin typeface="Josefin Sans"/>
              <a:ea typeface="Josefin Sans"/>
              <a:cs typeface="Josefin Sans"/>
              <a:sym typeface="Josefin Sans"/>
            </a:endParaRPr>
          </a:p>
        </p:txBody>
      </p:sp>
      <p:sp>
        <p:nvSpPr>
          <p:cNvPr id="296" name="Google Shape;296;p41"/>
          <p:cNvSpPr/>
          <p:nvPr/>
        </p:nvSpPr>
        <p:spPr>
          <a:xfrm>
            <a:off x="7315738" y="3582825"/>
            <a:ext cx="822300" cy="3732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grpSp>
        <p:nvGrpSpPr>
          <p:cNvPr id="297" name="Google Shape;297;p41"/>
          <p:cNvGrpSpPr/>
          <p:nvPr/>
        </p:nvGrpSpPr>
        <p:grpSpPr>
          <a:xfrm>
            <a:off x="1299668" y="3229889"/>
            <a:ext cx="1218293" cy="648956"/>
            <a:chOff x="3530068" y="3171964"/>
            <a:chExt cx="1218293" cy="648956"/>
          </a:xfrm>
        </p:grpSpPr>
        <p:sp>
          <p:nvSpPr>
            <p:cNvPr id="298" name="Google Shape;298;p41"/>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299" name="Google Shape;299;p41"/>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300" name="Google Shape;300;p41"/>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301" name="Google Shape;301;p41"/>
          <p:cNvSpPr/>
          <p:nvPr/>
        </p:nvSpPr>
        <p:spPr>
          <a:xfrm>
            <a:off x="2437636" y="3562425"/>
            <a:ext cx="6462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302" name="Google Shape;302;p41"/>
          <p:cNvSpPr/>
          <p:nvPr/>
        </p:nvSpPr>
        <p:spPr>
          <a:xfrm>
            <a:off x="4477638" y="1980025"/>
            <a:ext cx="25569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303" name="Google Shape;303;p41"/>
          <p:cNvSpPr/>
          <p:nvPr/>
        </p:nvSpPr>
        <p:spPr>
          <a:xfrm>
            <a:off x="7151688" y="196977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304" name="Google Shape;304;p41"/>
          <p:cNvSpPr/>
          <p:nvPr/>
        </p:nvSpPr>
        <p:spPr>
          <a:xfrm>
            <a:off x="4429388" y="3562425"/>
            <a:ext cx="1150800" cy="414000"/>
          </a:xfrm>
          <a:prstGeom prst="rect">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23S rRNA</a:t>
            </a:r>
            <a:endParaRPr>
              <a:latin typeface="Josefin Sans"/>
              <a:ea typeface="Josefin Sans"/>
              <a:cs typeface="Josefin Sans"/>
              <a:sym typeface="Josefin Sans"/>
            </a:endParaRPr>
          </a:p>
        </p:txBody>
      </p:sp>
      <p:sp>
        <p:nvSpPr>
          <p:cNvPr id="305" name="Google Shape;305;p41"/>
          <p:cNvSpPr/>
          <p:nvPr/>
        </p:nvSpPr>
        <p:spPr>
          <a:xfrm>
            <a:off x="5580188" y="356242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grpSp>
        <p:nvGrpSpPr>
          <p:cNvPr id="306" name="Google Shape;306;p41"/>
          <p:cNvGrpSpPr/>
          <p:nvPr/>
        </p:nvGrpSpPr>
        <p:grpSpPr>
          <a:xfrm>
            <a:off x="6151668" y="3229889"/>
            <a:ext cx="1218293" cy="648956"/>
            <a:chOff x="3530068" y="3171964"/>
            <a:chExt cx="1218293" cy="648956"/>
          </a:xfrm>
        </p:grpSpPr>
        <p:sp>
          <p:nvSpPr>
            <p:cNvPr id="307" name="Google Shape;307;p41"/>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308" name="Google Shape;308;p41"/>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309" name="Google Shape;309;p41"/>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310" name="Google Shape;310;p41"/>
          <p:cNvSpPr/>
          <p:nvPr/>
        </p:nvSpPr>
        <p:spPr>
          <a:xfrm>
            <a:off x="7903763" y="2629650"/>
            <a:ext cx="822300" cy="454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grpSp>
        <p:nvGrpSpPr>
          <p:cNvPr id="311" name="Google Shape;311;p41"/>
          <p:cNvGrpSpPr/>
          <p:nvPr/>
        </p:nvGrpSpPr>
        <p:grpSpPr>
          <a:xfrm>
            <a:off x="3083813" y="3562450"/>
            <a:ext cx="1150800" cy="414000"/>
            <a:chOff x="3083801" y="3755450"/>
            <a:chExt cx="1150800" cy="414000"/>
          </a:xfrm>
        </p:grpSpPr>
        <p:sp>
          <p:nvSpPr>
            <p:cNvPr id="312" name="Google Shape;312;p41"/>
            <p:cNvSpPr/>
            <p:nvPr/>
          </p:nvSpPr>
          <p:spPr>
            <a:xfrm>
              <a:off x="3083801" y="3755450"/>
              <a:ext cx="1150800" cy="4140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16S* rRNA</a:t>
              </a:r>
              <a:endParaRPr>
                <a:latin typeface="Josefin Sans"/>
                <a:ea typeface="Josefin Sans"/>
                <a:cs typeface="Josefin Sans"/>
                <a:sym typeface="Josefin Sans"/>
              </a:endParaRPr>
            </a:p>
          </p:txBody>
        </p:sp>
        <p:sp>
          <p:nvSpPr>
            <p:cNvPr id="313" name="Google Shape;313;p41"/>
            <p:cNvSpPr/>
            <p:nvPr/>
          </p:nvSpPr>
          <p:spPr>
            <a:xfrm>
              <a:off x="4061050" y="3775825"/>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14" name="Google Shape;314;p41"/>
          <p:cNvSpPr txBox="1"/>
          <p:nvPr/>
        </p:nvSpPr>
        <p:spPr>
          <a:xfrm>
            <a:off x="245525" y="208663"/>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000">
                <a:latin typeface="Josefin Sans"/>
                <a:ea typeface="Josefin Sans"/>
                <a:cs typeface="Josefin Sans"/>
                <a:sym typeface="Josefin Sans"/>
              </a:rPr>
              <a:t>2. Increase temperature to 42ºC</a:t>
            </a:r>
            <a:endParaRPr sz="2000">
              <a:latin typeface="Josefin Sans"/>
              <a:ea typeface="Josefin Sans"/>
              <a:cs typeface="Josefin Sans"/>
              <a:sym typeface="Josefin Sans"/>
            </a:endParaRPr>
          </a:p>
        </p:txBody>
      </p:sp>
      <p:grpSp>
        <p:nvGrpSpPr>
          <p:cNvPr id="315" name="Google Shape;315;p41"/>
          <p:cNvGrpSpPr/>
          <p:nvPr/>
        </p:nvGrpSpPr>
        <p:grpSpPr>
          <a:xfrm>
            <a:off x="210850" y="1286450"/>
            <a:ext cx="626400" cy="513300"/>
            <a:chOff x="210850" y="1286450"/>
            <a:chExt cx="626400" cy="513300"/>
          </a:xfrm>
        </p:grpSpPr>
        <p:sp>
          <p:nvSpPr>
            <p:cNvPr id="316" name="Google Shape;316;p41"/>
            <p:cNvSpPr/>
            <p:nvPr/>
          </p:nvSpPr>
          <p:spPr>
            <a:xfrm>
              <a:off x="210850" y="1286450"/>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cxnSp>
          <p:nvCxnSpPr>
            <p:cNvPr id="317" name="Google Shape;317;p41"/>
            <p:cNvCxnSpPr>
              <a:stCxn id="316" idx="3"/>
              <a:endCxn id="316" idx="7"/>
            </p:cNvCxnSpPr>
            <p:nvPr/>
          </p:nvCxnSpPr>
          <p:spPr>
            <a:xfrm flipH="1" rot="10800000">
              <a:off x="302584" y="1361579"/>
              <a:ext cx="442800" cy="363000"/>
            </a:xfrm>
            <a:prstGeom prst="straightConnector1">
              <a:avLst/>
            </a:prstGeom>
            <a:noFill/>
            <a:ln cap="flat" cmpd="sng" w="28575">
              <a:solidFill>
                <a:srgbClr val="FF0000"/>
              </a:solidFill>
              <a:prstDash val="solid"/>
              <a:round/>
              <a:headEnd len="med" w="med" type="none"/>
              <a:tailEnd len="med" w="med" type="none"/>
            </a:ln>
          </p:spPr>
        </p:cxnSp>
        <p:cxnSp>
          <p:nvCxnSpPr>
            <p:cNvPr id="318" name="Google Shape;318;p41"/>
            <p:cNvCxnSpPr>
              <a:stCxn id="316" idx="5"/>
              <a:endCxn id="316" idx="1"/>
            </p:cNvCxnSpPr>
            <p:nvPr/>
          </p:nvCxnSpPr>
          <p:spPr>
            <a:xfrm rot="10800000">
              <a:off x="302716" y="1361579"/>
              <a:ext cx="442800" cy="363000"/>
            </a:xfrm>
            <a:prstGeom prst="straightConnector1">
              <a:avLst/>
            </a:prstGeom>
            <a:noFill/>
            <a:ln cap="flat" cmpd="sng" w="28575">
              <a:solidFill>
                <a:srgbClr val="FF0000"/>
              </a:solidFill>
              <a:prstDash val="solid"/>
              <a:round/>
              <a:headEnd len="med" w="med" type="none"/>
              <a:tailEnd len="med" w="med" type="none"/>
            </a:ln>
          </p:spPr>
        </p:cxnSp>
      </p:grpSp>
      <p:grpSp>
        <p:nvGrpSpPr>
          <p:cNvPr id="319" name="Google Shape;319;p41"/>
          <p:cNvGrpSpPr/>
          <p:nvPr/>
        </p:nvGrpSpPr>
        <p:grpSpPr>
          <a:xfrm>
            <a:off x="210850" y="4216800"/>
            <a:ext cx="626400" cy="513300"/>
            <a:chOff x="210850" y="1286450"/>
            <a:chExt cx="626400" cy="513300"/>
          </a:xfrm>
        </p:grpSpPr>
        <p:sp>
          <p:nvSpPr>
            <p:cNvPr id="320" name="Google Shape;320;p41"/>
            <p:cNvSpPr/>
            <p:nvPr/>
          </p:nvSpPr>
          <p:spPr>
            <a:xfrm>
              <a:off x="210850" y="1286450"/>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cxnSp>
          <p:nvCxnSpPr>
            <p:cNvPr id="321" name="Google Shape;321;p41"/>
            <p:cNvCxnSpPr>
              <a:stCxn id="320" idx="3"/>
              <a:endCxn id="320" idx="7"/>
            </p:cNvCxnSpPr>
            <p:nvPr/>
          </p:nvCxnSpPr>
          <p:spPr>
            <a:xfrm flipH="1" rot="10800000">
              <a:off x="302584" y="1361579"/>
              <a:ext cx="442800" cy="363000"/>
            </a:xfrm>
            <a:prstGeom prst="straightConnector1">
              <a:avLst/>
            </a:prstGeom>
            <a:noFill/>
            <a:ln cap="flat" cmpd="sng" w="28575">
              <a:solidFill>
                <a:srgbClr val="FF0000"/>
              </a:solidFill>
              <a:prstDash val="solid"/>
              <a:round/>
              <a:headEnd len="med" w="med" type="none"/>
              <a:tailEnd len="med" w="med" type="none"/>
            </a:ln>
          </p:spPr>
        </p:cxnSp>
        <p:cxnSp>
          <p:nvCxnSpPr>
            <p:cNvPr id="322" name="Google Shape;322;p41"/>
            <p:cNvCxnSpPr>
              <a:stCxn id="320" idx="5"/>
              <a:endCxn id="320" idx="1"/>
            </p:cNvCxnSpPr>
            <p:nvPr/>
          </p:nvCxnSpPr>
          <p:spPr>
            <a:xfrm rot="10800000">
              <a:off x="302716" y="1361579"/>
              <a:ext cx="442800" cy="363000"/>
            </a:xfrm>
            <a:prstGeom prst="straightConnector1">
              <a:avLst/>
            </a:prstGeom>
            <a:noFill/>
            <a:ln cap="flat" cmpd="sng" w="28575">
              <a:solidFill>
                <a:srgbClr val="FF0000"/>
              </a:solidFill>
              <a:prstDash val="solid"/>
              <a:round/>
              <a:headEnd len="med" w="med" type="none"/>
              <a:tailEnd len="med" w="med" type="none"/>
            </a:ln>
          </p:spPr>
        </p:cxnSp>
      </p:grpSp>
      <p:sp>
        <p:nvSpPr>
          <p:cNvPr id="323" name="Google Shape;323;p41"/>
          <p:cNvSpPr txBox="1"/>
          <p:nvPr/>
        </p:nvSpPr>
        <p:spPr>
          <a:xfrm>
            <a:off x="800363" y="4216800"/>
            <a:ext cx="10401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Inactivated CI 857</a:t>
            </a:r>
            <a:endParaRPr sz="1200">
              <a:latin typeface="Josefin Sans"/>
              <a:ea typeface="Josefin Sans"/>
              <a:cs typeface="Josefin Sans"/>
              <a:sym typeface="Josefin Sans"/>
            </a:endParaRPr>
          </a:p>
        </p:txBody>
      </p:sp>
      <p:sp>
        <p:nvSpPr>
          <p:cNvPr id="324" name="Google Shape;324;p41"/>
          <p:cNvSpPr/>
          <p:nvPr/>
        </p:nvSpPr>
        <p:spPr>
          <a:xfrm>
            <a:off x="2607925" y="13786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325" name="Google Shape;325;p41"/>
          <p:cNvCxnSpPr/>
          <p:nvPr/>
        </p:nvCxnSpPr>
        <p:spPr>
          <a:xfrm>
            <a:off x="3371422" y="1735360"/>
            <a:ext cx="646200" cy="0"/>
          </a:xfrm>
          <a:prstGeom prst="straightConnector1">
            <a:avLst/>
          </a:prstGeom>
          <a:noFill/>
          <a:ln cap="flat" cmpd="sng" w="19050">
            <a:solidFill>
              <a:srgbClr val="000000"/>
            </a:solidFill>
            <a:prstDash val="solid"/>
            <a:round/>
            <a:headEnd len="med" w="med" type="none"/>
            <a:tailEnd len="med" w="med" type="triangle"/>
          </a:ln>
        </p:spPr>
      </p:cxnSp>
      <p:cxnSp>
        <p:nvCxnSpPr>
          <p:cNvPr id="326" name="Google Shape;326;p41"/>
          <p:cNvCxnSpPr/>
          <p:nvPr/>
        </p:nvCxnSpPr>
        <p:spPr>
          <a:xfrm>
            <a:off x="3336122" y="3278110"/>
            <a:ext cx="646200" cy="0"/>
          </a:xfrm>
          <a:prstGeom prst="straightConnector1">
            <a:avLst/>
          </a:prstGeom>
          <a:noFill/>
          <a:ln cap="flat" cmpd="sng" w="19050">
            <a:solidFill>
              <a:srgbClr val="000000"/>
            </a:solidFill>
            <a:prstDash val="solid"/>
            <a:round/>
            <a:headEnd len="med" w="med" type="none"/>
            <a:tailEnd len="med" w="med" type="triangle"/>
          </a:ln>
        </p:spPr>
      </p:cxnSp>
      <p:sp>
        <p:nvSpPr>
          <p:cNvPr id="327" name="Google Shape;327;p41"/>
          <p:cNvSpPr/>
          <p:nvPr/>
        </p:nvSpPr>
        <p:spPr>
          <a:xfrm>
            <a:off x="2574125" y="2933850"/>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sp>
        <p:nvSpPr>
          <p:cNvPr id="328" name="Google Shape;328;p41"/>
          <p:cNvSpPr/>
          <p:nvPr/>
        </p:nvSpPr>
        <p:spPr>
          <a:xfrm>
            <a:off x="5212300" y="834650"/>
            <a:ext cx="2337950" cy="654625"/>
          </a:xfrm>
          <a:custGeom>
            <a:rect b="b" l="l" r="r" t="t"/>
            <a:pathLst>
              <a:path extrusionOk="0" h="26185" w="93518">
                <a:moveTo>
                  <a:pt x="0" y="26185"/>
                </a:moveTo>
                <a:cubicBezTo>
                  <a:pt x="0" y="16292"/>
                  <a:pt x="18770" y="15054"/>
                  <a:pt x="28367" y="17456"/>
                </a:cubicBezTo>
                <a:cubicBezTo>
                  <a:pt x="31748" y="18302"/>
                  <a:pt x="35204" y="19820"/>
                  <a:pt x="38654" y="19327"/>
                </a:cubicBezTo>
                <a:cubicBezTo>
                  <a:pt x="46350" y="18227"/>
                  <a:pt x="49505" y="6874"/>
                  <a:pt x="57046" y="4987"/>
                </a:cubicBezTo>
                <a:cubicBezTo>
                  <a:pt x="63102" y="3472"/>
                  <a:pt x="68811" y="9196"/>
                  <a:pt x="74814" y="10910"/>
                </a:cubicBezTo>
                <a:cubicBezTo>
                  <a:pt x="81754" y="12892"/>
                  <a:pt x="88410" y="5100"/>
                  <a:pt x="93518" y="0"/>
                </a:cubicBezTo>
              </a:path>
            </a:pathLst>
          </a:custGeom>
          <a:noFill/>
          <a:ln cap="flat" cmpd="sng" w="28575">
            <a:solidFill>
              <a:srgbClr val="EA9999"/>
            </a:solidFill>
            <a:prstDash val="solid"/>
            <a:round/>
            <a:headEnd len="med" w="med" type="none"/>
            <a:tailEnd len="med" w="med" type="none"/>
          </a:ln>
        </p:spPr>
      </p:sp>
      <p:sp>
        <p:nvSpPr>
          <p:cNvPr id="329" name="Google Shape;329;p41"/>
          <p:cNvSpPr/>
          <p:nvPr/>
        </p:nvSpPr>
        <p:spPr>
          <a:xfrm>
            <a:off x="5364700" y="987050"/>
            <a:ext cx="2337950" cy="654625"/>
          </a:xfrm>
          <a:custGeom>
            <a:rect b="b" l="l" r="r" t="t"/>
            <a:pathLst>
              <a:path extrusionOk="0" h="26185" w="93518">
                <a:moveTo>
                  <a:pt x="0" y="26185"/>
                </a:moveTo>
                <a:cubicBezTo>
                  <a:pt x="0" y="16292"/>
                  <a:pt x="18770" y="15054"/>
                  <a:pt x="28367" y="17456"/>
                </a:cubicBezTo>
                <a:cubicBezTo>
                  <a:pt x="31748" y="18302"/>
                  <a:pt x="35204" y="19820"/>
                  <a:pt x="38654" y="19327"/>
                </a:cubicBezTo>
                <a:cubicBezTo>
                  <a:pt x="46350" y="18227"/>
                  <a:pt x="49505" y="6874"/>
                  <a:pt x="57046" y="4987"/>
                </a:cubicBezTo>
                <a:cubicBezTo>
                  <a:pt x="63102" y="3472"/>
                  <a:pt x="68811" y="9196"/>
                  <a:pt x="74814" y="10910"/>
                </a:cubicBezTo>
                <a:cubicBezTo>
                  <a:pt x="81754" y="12892"/>
                  <a:pt x="88410" y="5100"/>
                  <a:pt x="93518" y="0"/>
                </a:cubicBezTo>
              </a:path>
            </a:pathLst>
          </a:custGeom>
          <a:noFill/>
          <a:ln cap="flat" cmpd="sng" w="28575">
            <a:solidFill>
              <a:srgbClr val="EA9999"/>
            </a:solidFill>
            <a:prstDash val="solid"/>
            <a:round/>
            <a:headEnd len="med" w="med" type="none"/>
            <a:tailEnd len="med" w="med" type="none"/>
          </a:ln>
        </p:spPr>
      </p:sp>
      <p:sp>
        <p:nvSpPr>
          <p:cNvPr id="330" name="Google Shape;330;p41"/>
          <p:cNvSpPr/>
          <p:nvPr/>
        </p:nvSpPr>
        <p:spPr>
          <a:xfrm>
            <a:off x="5517100" y="1139450"/>
            <a:ext cx="2337950" cy="654625"/>
          </a:xfrm>
          <a:custGeom>
            <a:rect b="b" l="l" r="r" t="t"/>
            <a:pathLst>
              <a:path extrusionOk="0" h="26185" w="93518">
                <a:moveTo>
                  <a:pt x="0" y="26185"/>
                </a:moveTo>
                <a:cubicBezTo>
                  <a:pt x="0" y="16292"/>
                  <a:pt x="18770" y="15054"/>
                  <a:pt x="28367" y="17456"/>
                </a:cubicBezTo>
                <a:cubicBezTo>
                  <a:pt x="31748" y="18302"/>
                  <a:pt x="35204" y="19820"/>
                  <a:pt x="38654" y="19327"/>
                </a:cubicBezTo>
                <a:cubicBezTo>
                  <a:pt x="46350" y="18227"/>
                  <a:pt x="49505" y="6874"/>
                  <a:pt x="57046" y="4987"/>
                </a:cubicBezTo>
                <a:cubicBezTo>
                  <a:pt x="63102" y="3472"/>
                  <a:pt x="68811" y="9196"/>
                  <a:pt x="74814" y="10910"/>
                </a:cubicBezTo>
                <a:cubicBezTo>
                  <a:pt x="81754" y="12892"/>
                  <a:pt x="88410" y="5100"/>
                  <a:pt x="93518" y="0"/>
                </a:cubicBezTo>
              </a:path>
            </a:pathLst>
          </a:custGeom>
          <a:noFill/>
          <a:ln cap="flat" cmpd="sng" w="28575">
            <a:solidFill>
              <a:srgbClr val="EA9999"/>
            </a:solidFill>
            <a:prstDash val="solid"/>
            <a:round/>
            <a:headEnd len="med" w="med" type="none"/>
            <a:tailEnd len="med" w="med" type="none"/>
          </a:ln>
        </p:spPr>
      </p:sp>
      <p:sp>
        <p:nvSpPr>
          <p:cNvPr id="331" name="Google Shape;331;p41"/>
          <p:cNvSpPr/>
          <p:nvPr/>
        </p:nvSpPr>
        <p:spPr>
          <a:xfrm>
            <a:off x="4175800" y="4195217"/>
            <a:ext cx="1940500" cy="435800"/>
          </a:xfrm>
          <a:custGeom>
            <a:rect b="b" l="l" r="r" t="t"/>
            <a:pathLst>
              <a:path extrusionOk="0" h="17432" w="77620">
                <a:moveTo>
                  <a:pt x="0" y="1178"/>
                </a:moveTo>
                <a:cubicBezTo>
                  <a:pt x="5066" y="671"/>
                  <a:pt x="10721" y="-1099"/>
                  <a:pt x="15275" y="1178"/>
                </a:cubicBezTo>
                <a:cubicBezTo>
                  <a:pt x="23627" y="5354"/>
                  <a:pt x="29098" y="15754"/>
                  <a:pt x="38342" y="17076"/>
                </a:cubicBezTo>
                <a:cubicBezTo>
                  <a:pt x="45584" y="18112"/>
                  <a:pt x="52561" y="12104"/>
                  <a:pt x="59852" y="12712"/>
                </a:cubicBezTo>
                <a:cubicBezTo>
                  <a:pt x="65884" y="13215"/>
                  <a:pt x="72583" y="19809"/>
                  <a:pt x="77620" y="16453"/>
                </a:cubicBezTo>
              </a:path>
            </a:pathLst>
          </a:custGeom>
          <a:noFill/>
          <a:ln cap="flat" cmpd="sng" w="28575">
            <a:solidFill>
              <a:srgbClr val="1155CC"/>
            </a:solidFill>
            <a:prstDash val="solid"/>
            <a:round/>
            <a:headEnd len="med" w="med" type="none"/>
            <a:tailEnd len="med" w="med" type="none"/>
          </a:ln>
        </p:spPr>
      </p:sp>
      <p:sp>
        <p:nvSpPr>
          <p:cNvPr id="332" name="Google Shape;332;p41"/>
          <p:cNvSpPr/>
          <p:nvPr/>
        </p:nvSpPr>
        <p:spPr>
          <a:xfrm>
            <a:off x="4328200" y="4347617"/>
            <a:ext cx="1940500" cy="435800"/>
          </a:xfrm>
          <a:custGeom>
            <a:rect b="b" l="l" r="r" t="t"/>
            <a:pathLst>
              <a:path extrusionOk="0" h="17432" w="77620">
                <a:moveTo>
                  <a:pt x="0" y="1178"/>
                </a:moveTo>
                <a:cubicBezTo>
                  <a:pt x="5066" y="671"/>
                  <a:pt x="10721" y="-1099"/>
                  <a:pt x="15275" y="1178"/>
                </a:cubicBezTo>
                <a:cubicBezTo>
                  <a:pt x="23627" y="5354"/>
                  <a:pt x="29098" y="15754"/>
                  <a:pt x="38342" y="17076"/>
                </a:cubicBezTo>
                <a:cubicBezTo>
                  <a:pt x="45584" y="18112"/>
                  <a:pt x="52561" y="12104"/>
                  <a:pt x="59852" y="12712"/>
                </a:cubicBezTo>
                <a:cubicBezTo>
                  <a:pt x="65884" y="13215"/>
                  <a:pt x="72583" y="19809"/>
                  <a:pt x="77620" y="16453"/>
                </a:cubicBezTo>
              </a:path>
            </a:pathLst>
          </a:custGeom>
          <a:noFill/>
          <a:ln cap="flat" cmpd="sng" w="28575">
            <a:solidFill>
              <a:srgbClr val="1155CC"/>
            </a:solidFill>
            <a:prstDash val="solid"/>
            <a:round/>
            <a:headEnd len="med" w="med" type="none"/>
            <a:tailEnd len="med" w="med" type="none"/>
          </a:ln>
        </p:spPr>
      </p:sp>
      <p:sp>
        <p:nvSpPr>
          <p:cNvPr id="333" name="Google Shape;333;p41"/>
          <p:cNvSpPr txBox="1"/>
          <p:nvPr/>
        </p:nvSpPr>
        <p:spPr>
          <a:xfrm>
            <a:off x="6268700" y="4438375"/>
            <a:ext cx="1040100" cy="39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16S rRNA</a:t>
            </a:r>
            <a:endParaRPr sz="1200">
              <a:latin typeface="Josefin Sans"/>
              <a:ea typeface="Josefin Sans"/>
              <a:cs typeface="Josefin Sans"/>
              <a:sym typeface="Josefin Sans"/>
            </a:endParaRPr>
          </a:p>
        </p:txBody>
      </p:sp>
      <p:sp>
        <p:nvSpPr>
          <p:cNvPr id="334" name="Google Shape;334;p41"/>
          <p:cNvSpPr txBox="1"/>
          <p:nvPr/>
        </p:nvSpPr>
        <p:spPr>
          <a:xfrm>
            <a:off x="7794875" y="1346450"/>
            <a:ext cx="1040100" cy="39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GOI mRNA</a:t>
            </a:r>
            <a:endParaRPr sz="1200">
              <a:latin typeface="Josefin Sans"/>
              <a:ea typeface="Josefin Sans"/>
              <a:cs typeface="Josefin Sans"/>
              <a:sym typeface="Josefi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8" name="Shape 338"/>
        <p:cNvGrpSpPr/>
        <p:nvPr/>
      </p:nvGrpSpPr>
      <p:grpSpPr>
        <a:xfrm>
          <a:off x="0" y="0"/>
          <a:ext cx="0" cy="0"/>
          <a:chOff x="0" y="0"/>
          <a:chExt cx="0" cy="0"/>
        </a:xfrm>
      </p:grpSpPr>
      <p:sp>
        <p:nvSpPr>
          <p:cNvPr id="339" name="Google Shape;339;p42"/>
          <p:cNvSpPr txBox="1"/>
          <p:nvPr/>
        </p:nvSpPr>
        <p:spPr>
          <a:xfrm>
            <a:off x="245525" y="208663"/>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000">
                <a:latin typeface="Josefin Sans"/>
                <a:ea typeface="Josefin Sans"/>
                <a:cs typeface="Josefin Sans"/>
                <a:sym typeface="Josefin Sans"/>
              </a:rPr>
              <a:t>2. Increase temperature to 42ºC and add streptomycin </a:t>
            </a:r>
            <a:endParaRPr sz="2000">
              <a:latin typeface="Josefin Sans"/>
              <a:ea typeface="Josefin Sans"/>
              <a:cs typeface="Josefin Sans"/>
              <a:sym typeface="Josefin Sans"/>
            </a:endParaRPr>
          </a:p>
        </p:txBody>
      </p:sp>
      <p:grpSp>
        <p:nvGrpSpPr>
          <p:cNvPr id="340" name="Google Shape;340;p42"/>
          <p:cNvGrpSpPr/>
          <p:nvPr/>
        </p:nvGrpSpPr>
        <p:grpSpPr>
          <a:xfrm>
            <a:off x="417925" y="759820"/>
            <a:ext cx="8308125" cy="2259804"/>
            <a:chOff x="417938" y="1378675"/>
            <a:chExt cx="8308125" cy="2597775"/>
          </a:xfrm>
        </p:grpSpPr>
        <p:cxnSp>
          <p:nvCxnSpPr>
            <p:cNvPr id="341" name="Google Shape;341;p42"/>
            <p:cNvCxnSpPr/>
            <p:nvPr/>
          </p:nvCxnSpPr>
          <p:spPr>
            <a:xfrm>
              <a:off x="1905497" y="1645285"/>
              <a:ext cx="646200" cy="0"/>
            </a:xfrm>
            <a:prstGeom prst="straightConnector1">
              <a:avLst/>
            </a:prstGeom>
            <a:noFill/>
            <a:ln cap="flat" cmpd="sng" w="19050">
              <a:solidFill>
                <a:srgbClr val="000000"/>
              </a:solidFill>
              <a:prstDash val="solid"/>
              <a:round/>
              <a:headEnd len="med" w="med" type="none"/>
              <a:tailEnd len="med" w="med" type="triangle"/>
            </a:ln>
          </p:spPr>
        </p:cxnSp>
        <p:cxnSp>
          <p:nvCxnSpPr>
            <p:cNvPr id="342" name="Google Shape;342;p42"/>
            <p:cNvCxnSpPr/>
            <p:nvPr/>
          </p:nvCxnSpPr>
          <p:spPr>
            <a:xfrm>
              <a:off x="3371422" y="1735360"/>
              <a:ext cx="646200" cy="0"/>
            </a:xfrm>
            <a:prstGeom prst="straightConnector1">
              <a:avLst/>
            </a:prstGeom>
            <a:noFill/>
            <a:ln cap="flat" cmpd="sng" w="19050">
              <a:solidFill>
                <a:srgbClr val="000000"/>
              </a:solidFill>
              <a:prstDash val="solid"/>
              <a:round/>
              <a:headEnd len="med" w="med" type="none"/>
              <a:tailEnd len="med" w="med" type="triangle"/>
            </a:ln>
          </p:spPr>
        </p:cxnSp>
        <p:sp>
          <p:nvSpPr>
            <p:cNvPr id="343" name="Google Shape;343;p42"/>
            <p:cNvSpPr/>
            <p:nvPr/>
          </p:nvSpPr>
          <p:spPr>
            <a:xfrm>
              <a:off x="417938" y="2164475"/>
              <a:ext cx="7913100" cy="15987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4" name="Google Shape;344;p42"/>
            <p:cNvSpPr/>
            <p:nvPr/>
          </p:nvSpPr>
          <p:spPr>
            <a:xfrm>
              <a:off x="1333404" y="2067164"/>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345" name="Google Shape;345;p42"/>
            <p:cNvCxnSpPr/>
            <p:nvPr/>
          </p:nvCxnSpPr>
          <p:spPr>
            <a:xfrm rot="10800000">
              <a:off x="1905436" y="1645327"/>
              <a:ext cx="6600" cy="429900"/>
            </a:xfrm>
            <a:prstGeom prst="straightConnector1">
              <a:avLst/>
            </a:prstGeom>
            <a:noFill/>
            <a:ln cap="flat" cmpd="sng" w="19050">
              <a:solidFill>
                <a:srgbClr val="000000"/>
              </a:solidFill>
              <a:prstDash val="solid"/>
              <a:round/>
              <a:headEnd len="med" w="med" type="none"/>
              <a:tailEnd len="med" w="med" type="none"/>
            </a:ln>
          </p:spPr>
        </p:cxnSp>
        <p:sp>
          <p:nvSpPr>
            <p:cNvPr id="346" name="Google Shape;346;p42"/>
            <p:cNvSpPr/>
            <p:nvPr/>
          </p:nvSpPr>
          <p:spPr>
            <a:xfrm>
              <a:off x="2484129" y="1969777"/>
              <a:ext cx="9435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347" name="Google Shape;347;p42"/>
            <p:cNvSpPr/>
            <p:nvPr/>
          </p:nvSpPr>
          <p:spPr>
            <a:xfrm>
              <a:off x="3427640" y="1969775"/>
              <a:ext cx="1050000" cy="4140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CCTCC</a:t>
              </a:r>
              <a:endParaRPr>
                <a:latin typeface="Josefin Sans"/>
                <a:ea typeface="Josefin Sans"/>
                <a:cs typeface="Josefin Sans"/>
                <a:sym typeface="Josefin Sans"/>
              </a:endParaRPr>
            </a:p>
          </p:txBody>
        </p:sp>
        <p:sp>
          <p:nvSpPr>
            <p:cNvPr id="348" name="Google Shape;348;p42"/>
            <p:cNvSpPr/>
            <p:nvPr/>
          </p:nvSpPr>
          <p:spPr>
            <a:xfrm>
              <a:off x="7315738" y="3582825"/>
              <a:ext cx="822300" cy="3732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grpSp>
          <p:nvGrpSpPr>
            <p:cNvPr id="349" name="Google Shape;349;p42"/>
            <p:cNvGrpSpPr/>
            <p:nvPr/>
          </p:nvGrpSpPr>
          <p:grpSpPr>
            <a:xfrm>
              <a:off x="1299668" y="3229889"/>
              <a:ext cx="1218293" cy="648956"/>
              <a:chOff x="3530068" y="3171964"/>
              <a:chExt cx="1218293" cy="648956"/>
            </a:xfrm>
          </p:grpSpPr>
          <p:sp>
            <p:nvSpPr>
              <p:cNvPr id="350" name="Google Shape;350;p42"/>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351" name="Google Shape;351;p42"/>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352" name="Google Shape;352;p42"/>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353" name="Google Shape;353;p42"/>
            <p:cNvSpPr/>
            <p:nvPr/>
          </p:nvSpPr>
          <p:spPr>
            <a:xfrm>
              <a:off x="2437636" y="3562425"/>
              <a:ext cx="646200" cy="4140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354" name="Google Shape;354;p42"/>
            <p:cNvSpPr/>
            <p:nvPr/>
          </p:nvSpPr>
          <p:spPr>
            <a:xfrm>
              <a:off x="4477638" y="1980025"/>
              <a:ext cx="25569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355" name="Google Shape;355;p42"/>
            <p:cNvSpPr/>
            <p:nvPr/>
          </p:nvSpPr>
          <p:spPr>
            <a:xfrm>
              <a:off x="7151688" y="196977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356" name="Google Shape;356;p42"/>
            <p:cNvSpPr/>
            <p:nvPr/>
          </p:nvSpPr>
          <p:spPr>
            <a:xfrm>
              <a:off x="4429388" y="3562425"/>
              <a:ext cx="1150800" cy="414000"/>
            </a:xfrm>
            <a:prstGeom prst="rect">
              <a:avLst/>
            </a:prstGeom>
            <a:solidFill>
              <a:srgbClr val="99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23S rRNA</a:t>
              </a:r>
              <a:endParaRPr>
                <a:latin typeface="Josefin Sans"/>
                <a:ea typeface="Josefin Sans"/>
                <a:cs typeface="Josefin Sans"/>
                <a:sym typeface="Josefin Sans"/>
              </a:endParaRPr>
            </a:p>
          </p:txBody>
        </p:sp>
        <p:sp>
          <p:nvSpPr>
            <p:cNvPr id="357" name="Google Shape;357;p42"/>
            <p:cNvSpPr/>
            <p:nvPr/>
          </p:nvSpPr>
          <p:spPr>
            <a:xfrm>
              <a:off x="5580188" y="3562425"/>
              <a:ext cx="465300" cy="4140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grpSp>
          <p:nvGrpSpPr>
            <p:cNvPr id="358" name="Google Shape;358;p42"/>
            <p:cNvGrpSpPr/>
            <p:nvPr/>
          </p:nvGrpSpPr>
          <p:grpSpPr>
            <a:xfrm>
              <a:off x="6151668" y="3229889"/>
              <a:ext cx="1218293" cy="648956"/>
              <a:chOff x="3530068" y="3171964"/>
              <a:chExt cx="1218293" cy="648956"/>
            </a:xfrm>
          </p:grpSpPr>
          <p:sp>
            <p:nvSpPr>
              <p:cNvPr id="359" name="Google Shape;359;p42"/>
              <p:cNvSpPr/>
              <p:nvPr/>
            </p:nvSpPr>
            <p:spPr>
              <a:xfrm>
                <a:off x="3530068" y="3601920"/>
                <a:ext cx="1150800" cy="2190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360" name="Google Shape;360;p42"/>
              <p:cNvCxnSpPr/>
              <p:nvPr/>
            </p:nvCxnSpPr>
            <p:spPr>
              <a:xfrm rot="10800000">
                <a:off x="4102100" y="3172033"/>
                <a:ext cx="6600" cy="429900"/>
              </a:xfrm>
              <a:prstGeom prst="straightConnector1">
                <a:avLst/>
              </a:prstGeom>
              <a:noFill/>
              <a:ln cap="flat" cmpd="sng" w="19050">
                <a:solidFill>
                  <a:srgbClr val="000000"/>
                </a:solidFill>
                <a:prstDash val="solid"/>
                <a:round/>
                <a:headEnd len="med" w="med" type="none"/>
                <a:tailEnd len="med" w="med" type="none"/>
              </a:ln>
            </p:spPr>
          </p:cxnSp>
          <p:cxnSp>
            <p:nvCxnSpPr>
              <p:cNvPr id="361" name="Google Shape;361;p42"/>
              <p:cNvCxnSpPr/>
              <p:nvPr/>
            </p:nvCxnSpPr>
            <p:spPr>
              <a:xfrm>
                <a:off x="4102162" y="3171964"/>
                <a:ext cx="646200" cy="0"/>
              </a:xfrm>
              <a:prstGeom prst="straightConnector1">
                <a:avLst/>
              </a:prstGeom>
              <a:noFill/>
              <a:ln cap="flat" cmpd="sng" w="19050">
                <a:solidFill>
                  <a:srgbClr val="000000"/>
                </a:solidFill>
                <a:prstDash val="solid"/>
                <a:round/>
                <a:headEnd len="med" w="med" type="none"/>
                <a:tailEnd len="med" w="med" type="triangle"/>
              </a:ln>
            </p:spPr>
          </p:cxnSp>
        </p:grpSp>
        <p:sp>
          <p:nvSpPr>
            <p:cNvPr id="362" name="Google Shape;362;p42"/>
            <p:cNvSpPr/>
            <p:nvPr/>
          </p:nvSpPr>
          <p:spPr>
            <a:xfrm>
              <a:off x="7903763" y="2629650"/>
              <a:ext cx="822300" cy="454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grpSp>
          <p:nvGrpSpPr>
            <p:cNvPr id="363" name="Google Shape;363;p42"/>
            <p:cNvGrpSpPr/>
            <p:nvPr/>
          </p:nvGrpSpPr>
          <p:grpSpPr>
            <a:xfrm>
              <a:off x="3083813" y="3562450"/>
              <a:ext cx="1150800" cy="414000"/>
              <a:chOff x="3083801" y="3755450"/>
              <a:chExt cx="1150800" cy="414000"/>
            </a:xfrm>
          </p:grpSpPr>
          <p:sp>
            <p:nvSpPr>
              <p:cNvPr id="364" name="Google Shape;364;p42"/>
              <p:cNvSpPr/>
              <p:nvPr/>
            </p:nvSpPr>
            <p:spPr>
              <a:xfrm>
                <a:off x="3083801" y="3755450"/>
                <a:ext cx="1150800" cy="4140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16S* rRNA</a:t>
                </a:r>
                <a:endParaRPr>
                  <a:latin typeface="Josefin Sans"/>
                  <a:ea typeface="Josefin Sans"/>
                  <a:cs typeface="Josefin Sans"/>
                  <a:sym typeface="Josefin Sans"/>
                </a:endParaRPr>
              </a:p>
            </p:txBody>
          </p:sp>
          <p:sp>
            <p:nvSpPr>
              <p:cNvPr id="365" name="Google Shape;365;p42"/>
              <p:cNvSpPr/>
              <p:nvPr/>
            </p:nvSpPr>
            <p:spPr>
              <a:xfrm>
                <a:off x="4061050" y="3775825"/>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6" name="Google Shape;366;p42"/>
            <p:cNvSpPr/>
            <p:nvPr/>
          </p:nvSpPr>
          <p:spPr>
            <a:xfrm>
              <a:off x="2607925" y="13786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367" name="Google Shape;367;p42"/>
            <p:cNvCxnSpPr/>
            <p:nvPr/>
          </p:nvCxnSpPr>
          <p:spPr>
            <a:xfrm>
              <a:off x="3336122" y="3278110"/>
              <a:ext cx="646200" cy="0"/>
            </a:xfrm>
            <a:prstGeom prst="straightConnector1">
              <a:avLst/>
            </a:prstGeom>
            <a:noFill/>
            <a:ln cap="flat" cmpd="sng" w="19050">
              <a:solidFill>
                <a:srgbClr val="000000"/>
              </a:solidFill>
              <a:prstDash val="solid"/>
              <a:round/>
              <a:headEnd len="med" w="med" type="none"/>
              <a:tailEnd len="med" w="med" type="triangle"/>
            </a:ln>
          </p:spPr>
        </p:cxnSp>
        <p:sp>
          <p:nvSpPr>
            <p:cNvPr id="368" name="Google Shape;368;p42"/>
            <p:cNvSpPr/>
            <p:nvPr/>
          </p:nvSpPr>
          <p:spPr>
            <a:xfrm>
              <a:off x="2574125" y="2933850"/>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grpSp>
      <p:grpSp>
        <p:nvGrpSpPr>
          <p:cNvPr id="369" name="Google Shape;369;p42"/>
          <p:cNvGrpSpPr/>
          <p:nvPr/>
        </p:nvGrpSpPr>
        <p:grpSpPr>
          <a:xfrm>
            <a:off x="4140456" y="3692175"/>
            <a:ext cx="2422266" cy="1117352"/>
            <a:chOff x="2793581" y="4029425"/>
            <a:chExt cx="2422266" cy="1117352"/>
          </a:xfrm>
        </p:grpSpPr>
        <p:sp>
          <p:nvSpPr>
            <p:cNvPr id="370" name="Google Shape;370;p42"/>
            <p:cNvSpPr/>
            <p:nvPr/>
          </p:nvSpPr>
          <p:spPr>
            <a:xfrm rot="705564">
              <a:off x="2835754" y="4260792"/>
              <a:ext cx="2337921" cy="654617"/>
            </a:xfrm>
            <a:custGeom>
              <a:rect b="b" l="l" r="r" t="t"/>
              <a:pathLst>
                <a:path extrusionOk="0" h="26185" w="93518">
                  <a:moveTo>
                    <a:pt x="0" y="26185"/>
                  </a:moveTo>
                  <a:cubicBezTo>
                    <a:pt x="0" y="16292"/>
                    <a:pt x="18770" y="15054"/>
                    <a:pt x="28367" y="17456"/>
                  </a:cubicBezTo>
                  <a:cubicBezTo>
                    <a:pt x="31748" y="18302"/>
                    <a:pt x="35204" y="19820"/>
                    <a:pt x="38654" y="19327"/>
                  </a:cubicBezTo>
                  <a:cubicBezTo>
                    <a:pt x="46350" y="18227"/>
                    <a:pt x="49505" y="6874"/>
                    <a:pt x="57046" y="4987"/>
                  </a:cubicBezTo>
                  <a:cubicBezTo>
                    <a:pt x="63102" y="3472"/>
                    <a:pt x="68811" y="9196"/>
                    <a:pt x="74814" y="10910"/>
                  </a:cubicBezTo>
                  <a:cubicBezTo>
                    <a:pt x="81754" y="12892"/>
                    <a:pt x="88410" y="5100"/>
                    <a:pt x="93518" y="0"/>
                  </a:cubicBezTo>
                </a:path>
              </a:pathLst>
            </a:custGeom>
            <a:noFill/>
            <a:ln cap="flat" cmpd="sng" w="28575">
              <a:solidFill>
                <a:srgbClr val="EA9999"/>
              </a:solidFill>
              <a:prstDash val="solid"/>
              <a:round/>
              <a:headEnd len="med" w="med" type="none"/>
              <a:tailEnd len="med" w="med" type="none"/>
            </a:ln>
          </p:spPr>
        </p:sp>
        <p:sp>
          <p:nvSpPr>
            <p:cNvPr id="371" name="Google Shape;371;p42"/>
            <p:cNvSpPr/>
            <p:nvPr/>
          </p:nvSpPr>
          <p:spPr>
            <a:xfrm>
              <a:off x="2971225" y="4235225"/>
              <a:ext cx="366300" cy="3732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42"/>
            <p:cNvSpPr/>
            <p:nvPr/>
          </p:nvSpPr>
          <p:spPr>
            <a:xfrm>
              <a:off x="2971225" y="4534025"/>
              <a:ext cx="366300" cy="2190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73" name="Google Shape;373;p42"/>
          <p:cNvGrpSpPr/>
          <p:nvPr/>
        </p:nvGrpSpPr>
        <p:grpSpPr>
          <a:xfrm>
            <a:off x="4098356" y="3150122"/>
            <a:ext cx="2422266" cy="971985"/>
            <a:chOff x="2793581" y="4029425"/>
            <a:chExt cx="2422266" cy="1117352"/>
          </a:xfrm>
        </p:grpSpPr>
        <p:sp>
          <p:nvSpPr>
            <p:cNvPr id="374" name="Google Shape;374;p42"/>
            <p:cNvSpPr/>
            <p:nvPr/>
          </p:nvSpPr>
          <p:spPr>
            <a:xfrm rot="705564">
              <a:off x="2835754" y="4260792"/>
              <a:ext cx="2337921" cy="654617"/>
            </a:xfrm>
            <a:custGeom>
              <a:rect b="b" l="l" r="r" t="t"/>
              <a:pathLst>
                <a:path extrusionOk="0" h="26185" w="93518">
                  <a:moveTo>
                    <a:pt x="0" y="26185"/>
                  </a:moveTo>
                  <a:cubicBezTo>
                    <a:pt x="0" y="16292"/>
                    <a:pt x="18770" y="15054"/>
                    <a:pt x="28367" y="17456"/>
                  </a:cubicBezTo>
                  <a:cubicBezTo>
                    <a:pt x="31748" y="18302"/>
                    <a:pt x="35204" y="19820"/>
                    <a:pt x="38654" y="19327"/>
                  </a:cubicBezTo>
                  <a:cubicBezTo>
                    <a:pt x="46350" y="18227"/>
                    <a:pt x="49505" y="6874"/>
                    <a:pt x="57046" y="4987"/>
                  </a:cubicBezTo>
                  <a:cubicBezTo>
                    <a:pt x="63102" y="3472"/>
                    <a:pt x="68811" y="9196"/>
                    <a:pt x="74814" y="10910"/>
                  </a:cubicBezTo>
                  <a:cubicBezTo>
                    <a:pt x="81754" y="12892"/>
                    <a:pt x="88410" y="5100"/>
                    <a:pt x="93518" y="0"/>
                  </a:cubicBezTo>
                </a:path>
              </a:pathLst>
            </a:custGeom>
            <a:noFill/>
            <a:ln cap="flat" cmpd="sng" w="28575">
              <a:solidFill>
                <a:srgbClr val="EA9999"/>
              </a:solidFill>
              <a:prstDash val="solid"/>
              <a:round/>
              <a:headEnd len="med" w="med" type="none"/>
              <a:tailEnd len="med" w="med" type="none"/>
            </a:ln>
          </p:spPr>
        </p:sp>
        <p:sp>
          <p:nvSpPr>
            <p:cNvPr id="375" name="Google Shape;375;p42"/>
            <p:cNvSpPr/>
            <p:nvPr/>
          </p:nvSpPr>
          <p:spPr>
            <a:xfrm>
              <a:off x="2971225" y="4235225"/>
              <a:ext cx="366300" cy="3732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42"/>
            <p:cNvSpPr/>
            <p:nvPr/>
          </p:nvSpPr>
          <p:spPr>
            <a:xfrm>
              <a:off x="2971225" y="4534025"/>
              <a:ext cx="366300" cy="2190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7" name="Google Shape;377;p42"/>
          <p:cNvSpPr/>
          <p:nvPr/>
        </p:nvSpPr>
        <p:spPr>
          <a:xfrm>
            <a:off x="4443125" y="3416088"/>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42"/>
          <p:cNvSpPr/>
          <p:nvPr/>
        </p:nvSpPr>
        <p:spPr>
          <a:xfrm>
            <a:off x="4462613" y="3994188"/>
            <a:ext cx="125400" cy="106200"/>
          </a:xfrm>
          <a:prstGeom prst="ellipse">
            <a:avLst/>
          </a:prstGeom>
          <a:solidFill>
            <a:srgbClr val="CC4125"/>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79" name="Google Shape;379;p42"/>
          <p:cNvGrpSpPr/>
          <p:nvPr/>
        </p:nvGrpSpPr>
        <p:grpSpPr>
          <a:xfrm>
            <a:off x="473375" y="3461088"/>
            <a:ext cx="2954200" cy="1275276"/>
            <a:chOff x="473375" y="3651750"/>
            <a:chExt cx="2954200" cy="1275276"/>
          </a:xfrm>
        </p:grpSpPr>
        <p:sp>
          <p:nvSpPr>
            <p:cNvPr id="380" name="Google Shape;380;p42"/>
            <p:cNvSpPr/>
            <p:nvPr/>
          </p:nvSpPr>
          <p:spPr>
            <a:xfrm>
              <a:off x="575875" y="3712125"/>
              <a:ext cx="366300" cy="373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42"/>
            <p:cNvSpPr/>
            <p:nvPr/>
          </p:nvSpPr>
          <p:spPr>
            <a:xfrm>
              <a:off x="575875" y="4013200"/>
              <a:ext cx="366300" cy="2190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42"/>
            <p:cNvSpPr/>
            <p:nvPr/>
          </p:nvSpPr>
          <p:spPr>
            <a:xfrm>
              <a:off x="1596550" y="3748900"/>
              <a:ext cx="366300" cy="3732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42"/>
            <p:cNvSpPr/>
            <p:nvPr/>
          </p:nvSpPr>
          <p:spPr>
            <a:xfrm>
              <a:off x="1596550" y="4049975"/>
              <a:ext cx="366300" cy="2190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42"/>
            <p:cNvSpPr/>
            <p:nvPr/>
          </p:nvSpPr>
          <p:spPr>
            <a:xfrm rot="-565887">
              <a:off x="1021057" y="4170333"/>
              <a:ext cx="366149" cy="373153"/>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42"/>
            <p:cNvSpPr/>
            <p:nvPr/>
          </p:nvSpPr>
          <p:spPr>
            <a:xfrm rot="-565887">
              <a:off x="1057803" y="4468373"/>
              <a:ext cx="366149" cy="218979"/>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42"/>
            <p:cNvSpPr/>
            <p:nvPr/>
          </p:nvSpPr>
          <p:spPr>
            <a:xfrm rot="1334231">
              <a:off x="1624350" y="4362384"/>
              <a:ext cx="366239" cy="373092"/>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42"/>
            <p:cNvSpPr/>
            <p:nvPr/>
          </p:nvSpPr>
          <p:spPr>
            <a:xfrm rot="1334231">
              <a:off x="1539570" y="4646800"/>
              <a:ext cx="366239" cy="219052"/>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8" name="Google Shape;388;p42"/>
            <p:cNvCxnSpPr/>
            <p:nvPr/>
          </p:nvCxnSpPr>
          <p:spPr>
            <a:xfrm flipH="1" rot="10800000">
              <a:off x="691275" y="3752750"/>
              <a:ext cx="1486200" cy="1011600"/>
            </a:xfrm>
            <a:prstGeom prst="straightConnector1">
              <a:avLst/>
            </a:prstGeom>
            <a:noFill/>
            <a:ln cap="flat" cmpd="sng" w="19050">
              <a:solidFill>
                <a:srgbClr val="980000"/>
              </a:solidFill>
              <a:prstDash val="solid"/>
              <a:round/>
              <a:headEnd len="med" w="med" type="none"/>
              <a:tailEnd len="med" w="med" type="none"/>
            </a:ln>
          </p:spPr>
        </p:cxnSp>
        <p:cxnSp>
          <p:nvCxnSpPr>
            <p:cNvPr id="389" name="Google Shape;389;p42"/>
            <p:cNvCxnSpPr/>
            <p:nvPr/>
          </p:nvCxnSpPr>
          <p:spPr>
            <a:xfrm rot="10800000">
              <a:off x="473375" y="3651750"/>
              <a:ext cx="1774200" cy="1198200"/>
            </a:xfrm>
            <a:prstGeom prst="straightConnector1">
              <a:avLst/>
            </a:prstGeom>
            <a:noFill/>
            <a:ln cap="flat" cmpd="sng" w="19050">
              <a:solidFill>
                <a:srgbClr val="980000"/>
              </a:solidFill>
              <a:prstDash val="solid"/>
              <a:round/>
              <a:headEnd len="med" w="med" type="none"/>
              <a:tailEnd len="med" w="med" type="none"/>
            </a:ln>
          </p:spPr>
        </p:cxnSp>
        <p:sp>
          <p:nvSpPr>
            <p:cNvPr id="390" name="Google Shape;390;p42"/>
            <p:cNvSpPr txBox="1"/>
            <p:nvPr/>
          </p:nvSpPr>
          <p:spPr>
            <a:xfrm>
              <a:off x="2183775" y="3994200"/>
              <a:ext cx="1243800" cy="93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Streptomycin inactivates all normal ribosomes</a:t>
              </a:r>
              <a:endParaRPr sz="1200">
                <a:latin typeface="Josefin Sans"/>
                <a:ea typeface="Josefin Sans"/>
                <a:cs typeface="Josefin Sans"/>
                <a:sym typeface="Josefin Sans"/>
              </a:endParaRPr>
            </a:p>
          </p:txBody>
        </p:sp>
      </p:grpSp>
      <p:cxnSp>
        <p:nvCxnSpPr>
          <p:cNvPr id="391" name="Google Shape;391;p42"/>
          <p:cNvCxnSpPr/>
          <p:nvPr/>
        </p:nvCxnSpPr>
        <p:spPr>
          <a:xfrm>
            <a:off x="6876124" y="3973852"/>
            <a:ext cx="646200" cy="0"/>
          </a:xfrm>
          <a:prstGeom prst="straightConnector1">
            <a:avLst/>
          </a:prstGeom>
          <a:noFill/>
          <a:ln cap="flat" cmpd="sng" w="19050">
            <a:solidFill>
              <a:srgbClr val="000000"/>
            </a:solidFill>
            <a:prstDash val="solid"/>
            <a:round/>
            <a:headEnd len="med" w="med" type="none"/>
            <a:tailEnd len="med" w="med" type="triangle"/>
          </a:ln>
        </p:spPr>
      </p:cxnSp>
      <p:sp>
        <p:nvSpPr>
          <p:cNvPr id="392" name="Google Shape;392;p42"/>
          <p:cNvSpPr/>
          <p:nvPr/>
        </p:nvSpPr>
        <p:spPr>
          <a:xfrm>
            <a:off x="7799625" y="3522288"/>
            <a:ext cx="480300" cy="428100"/>
          </a:xfrm>
          <a:prstGeom prst="ellips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42"/>
          <p:cNvSpPr/>
          <p:nvPr/>
        </p:nvSpPr>
        <p:spPr>
          <a:xfrm>
            <a:off x="8108475" y="3973838"/>
            <a:ext cx="480300" cy="428100"/>
          </a:xfrm>
          <a:prstGeom prst="ellips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42"/>
          <p:cNvSpPr/>
          <p:nvPr/>
        </p:nvSpPr>
        <p:spPr>
          <a:xfrm>
            <a:off x="8371400" y="3522288"/>
            <a:ext cx="480300" cy="428100"/>
          </a:xfrm>
          <a:prstGeom prst="ellipse">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42"/>
          <p:cNvSpPr txBox="1"/>
          <p:nvPr/>
        </p:nvSpPr>
        <p:spPr>
          <a:xfrm>
            <a:off x="3811625" y="4469975"/>
            <a:ext cx="51570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Mutated ribosome binds only to GOI mRNA and resists streptomycin</a:t>
            </a:r>
            <a:endParaRPr sz="1200">
              <a:latin typeface="Josefin Sans"/>
              <a:ea typeface="Josefin Sans"/>
              <a:cs typeface="Josefin Sans"/>
              <a:sym typeface="Josefi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399" name="Shape 399"/>
        <p:cNvGrpSpPr/>
        <p:nvPr/>
      </p:nvGrpSpPr>
      <p:grpSpPr>
        <a:xfrm>
          <a:off x="0" y="0"/>
          <a:ext cx="0" cy="0"/>
          <a:chOff x="0" y="0"/>
          <a:chExt cx="0" cy="0"/>
        </a:xfrm>
      </p:grpSpPr>
      <p:sp>
        <p:nvSpPr>
          <p:cNvPr id="400" name="Google Shape;400;p43"/>
          <p:cNvSpPr txBox="1"/>
          <p:nvPr/>
        </p:nvSpPr>
        <p:spPr>
          <a:xfrm>
            <a:off x="427725" y="1232700"/>
            <a:ext cx="8520600" cy="2678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7200">
                <a:solidFill>
                  <a:srgbClr val="FFFFFF"/>
                </a:solidFill>
                <a:latin typeface="Josefin Sans"/>
                <a:ea typeface="Josefin Sans"/>
                <a:cs typeface="Josefin Sans"/>
                <a:sym typeface="Josefin Sans"/>
              </a:rPr>
              <a:t>Invertible promoter</a:t>
            </a:r>
            <a:r>
              <a:rPr lang="en-GB" sz="7200">
                <a:solidFill>
                  <a:srgbClr val="FFFFFF"/>
                </a:solidFill>
                <a:latin typeface="Josefin Sans"/>
                <a:ea typeface="Josefin Sans"/>
                <a:cs typeface="Josefin Sans"/>
                <a:sym typeface="Josefin Sans"/>
              </a:rPr>
              <a:t> system</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latin typeface="Josefin Sans"/>
                <a:ea typeface="Josefin Sans"/>
                <a:cs typeface="Josefin Sans"/>
                <a:sym typeface="Josefin Sans"/>
              </a:rPr>
              <a:t>Recap</a:t>
            </a:r>
            <a:r>
              <a:rPr lang="en-GB">
                <a:solidFill>
                  <a:schemeClr val="dk1"/>
                </a:solidFill>
                <a:latin typeface="Josefin Sans"/>
                <a:ea typeface="Josefin Sans"/>
                <a:cs typeface="Josefin Sans"/>
                <a:sym typeface="Josefin Sans"/>
              </a:rPr>
              <a:t> Questions:</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AutoNum type="arabicPeriod"/>
            </a:pPr>
            <a:r>
              <a:rPr lang="en-GB">
                <a:solidFill>
                  <a:schemeClr val="dk1"/>
                </a:solidFill>
                <a:latin typeface="Josefin Sans"/>
                <a:ea typeface="Josefin Sans"/>
                <a:cs typeface="Josefin Sans"/>
                <a:sym typeface="Josefin Sans"/>
              </a:rPr>
              <a:t>How are you doing?</a:t>
            </a:r>
            <a:endParaRPr>
              <a:solidFill>
                <a:schemeClr val="dk1"/>
              </a:solidFill>
              <a:latin typeface="Josefin Sans"/>
              <a:ea typeface="Josefin Sans"/>
              <a:cs typeface="Josefin Sans"/>
              <a:sym typeface="Josefin Sans"/>
            </a:endParaRPr>
          </a:p>
          <a:p>
            <a:pPr indent="0" lvl="0" marL="457200" rtl="0" algn="l">
              <a:spcBef>
                <a:spcPts val="1600"/>
              </a:spcBef>
              <a:spcAft>
                <a:spcPts val="0"/>
              </a:spcAft>
              <a:buNone/>
            </a:pPr>
            <a:r>
              <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AutoNum type="arabicPeriod"/>
            </a:pPr>
            <a:r>
              <a:rPr lang="en-GB">
                <a:solidFill>
                  <a:schemeClr val="dk1"/>
                </a:solidFill>
                <a:latin typeface="Josefin Sans"/>
                <a:ea typeface="Josefin Sans"/>
                <a:cs typeface="Josefin Sans"/>
                <a:sym typeface="Josefin Sans"/>
              </a:rPr>
              <a:t>What changes were made to the course outline?</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GB">
                <a:solidFill>
                  <a:schemeClr val="dk1"/>
                </a:solidFill>
                <a:latin typeface="Josefin Sans"/>
                <a:ea typeface="Josefin Sans"/>
                <a:cs typeface="Josefin Sans"/>
                <a:sym typeface="Josefin Sans"/>
              </a:rPr>
              <a:t>What’s happening with the HP Presentation?</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GB">
                <a:solidFill>
                  <a:schemeClr val="dk1"/>
                </a:solidFill>
                <a:latin typeface="Josefin Sans"/>
                <a:ea typeface="Josefin Sans"/>
                <a:cs typeface="Josefin Sans"/>
                <a:sym typeface="Josefin Sans"/>
              </a:rPr>
              <a:t>What’s happening with the final assignment?</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GB">
                <a:solidFill>
                  <a:schemeClr val="dk1"/>
                </a:solidFill>
                <a:latin typeface="Josefin Sans"/>
                <a:ea typeface="Josefin Sans"/>
                <a:cs typeface="Josefin Sans"/>
                <a:sym typeface="Josefin Sans"/>
              </a:rPr>
              <a:t>What about the PURE awards and the summer? ...the iGEM Jamboree?!?!</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GB">
                <a:solidFill>
                  <a:schemeClr val="dk1"/>
                </a:solidFill>
                <a:latin typeface="Josefin Sans"/>
                <a:ea typeface="Josefin Sans"/>
                <a:cs typeface="Josefin Sans"/>
                <a:sym typeface="Josefin Sans"/>
              </a:rPr>
              <a:t>Any questions???</a:t>
            </a:r>
            <a:endParaRPr>
              <a:solidFill>
                <a:schemeClr val="dk1"/>
              </a:solidFill>
              <a:latin typeface="Josefin Sans"/>
              <a:ea typeface="Josefin Sans"/>
              <a:cs typeface="Josefin Sans"/>
              <a:sym typeface="Josefin Sans"/>
            </a:endParaRPr>
          </a:p>
          <a:p>
            <a:pPr indent="0" lvl="0" marL="0" rtl="0" algn="l">
              <a:spcBef>
                <a:spcPts val="1600"/>
              </a:spcBef>
              <a:spcAft>
                <a:spcPts val="1600"/>
              </a:spcAft>
              <a:buNone/>
            </a:pPr>
            <a:r>
              <a:t/>
            </a:r>
            <a:endParaRPr>
              <a:solidFill>
                <a:schemeClr val="dk1"/>
              </a:solidFill>
              <a:latin typeface="Josefin Sans"/>
              <a:ea typeface="Josefin Sans"/>
              <a:cs typeface="Josefin Sans"/>
              <a:sym typeface="Josefin Sans"/>
            </a:endParaRPr>
          </a:p>
        </p:txBody>
      </p:sp>
      <p:sp>
        <p:nvSpPr>
          <p:cNvPr id="107" name="Google Shape;107;p26"/>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accent5"/>
                </a:solidFill>
                <a:latin typeface="Josefin Sans"/>
                <a:ea typeface="Josefin Sans"/>
                <a:cs typeface="Josefin Sans"/>
                <a:sym typeface="Josefin Sans"/>
              </a:rPr>
              <a:t>Recap: What’s going on?!?!?</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4" name="Shape 404"/>
        <p:cNvGrpSpPr/>
        <p:nvPr/>
      </p:nvGrpSpPr>
      <p:grpSpPr>
        <a:xfrm>
          <a:off x="0" y="0"/>
          <a:ext cx="0" cy="0"/>
          <a:chOff x="0" y="0"/>
          <a:chExt cx="0" cy="0"/>
        </a:xfrm>
      </p:grpSpPr>
      <p:sp>
        <p:nvSpPr>
          <p:cNvPr id="405" name="Google Shape;405;p44"/>
          <p:cNvSpPr txBox="1"/>
          <p:nvPr/>
        </p:nvSpPr>
        <p:spPr>
          <a:xfrm>
            <a:off x="245525" y="2086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chemeClr val="accent5"/>
                </a:solidFill>
                <a:latin typeface="Josefin Sans"/>
                <a:ea typeface="Josefin Sans"/>
                <a:cs typeface="Josefin Sans"/>
                <a:sym typeface="Josefin Sans"/>
              </a:rPr>
              <a:t>Invertible Promoter for GOI Expression</a:t>
            </a:r>
            <a:endParaRPr sz="3000">
              <a:solidFill>
                <a:schemeClr val="accent5"/>
              </a:solidFill>
              <a:latin typeface="Josefin Sans"/>
              <a:ea typeface="Josefin Sans"/>
              <a:cs typeface="Josefin Sans"/>
              <a:sym typeface="Josefin Sans"/>
            </a:endParaRPr>
          </a:p>
        </p:txBody>
      </p:sp>
      <p:sp>
        <p:nvSpPr>
          <p:cNvPr id="406" name="Google Shape;406;p44"/>
          <p:cNvSpPr/>
          <p:nvPr/>
        </p:nvSpPr>
        <p:spPr>
          <a:xfrm>
            <a:off x="453925" y="2221825"/>
            <a:ext cx="24753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Expression Vector </a:t>
            </a:r>
            <a:endParaRPr>
              <a:latin typeface="Josefin Sans"/>
              <a:ea typeface="Josefin Sans"/>
              <a:cs typeface="Josefin Sans"/>
              <a:sym typeface="Josefin Sans"/>
            </a:endParaRPr>
          </a:p>
        </p:txBody>
      </p:sp>
      <p:sp>
        <p:nvSpPr>
          <p:cNvPr id="407" name="Google Shape;407;p44"/>
          <p:cNvSpPr/>
          <p:nvPr/>
        </p:nvSpPr>
        <p:spPr>
          <a:xfrm>
            <a:off x="4278600" y="2246725"/>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Control vector</a:t>
            </a:r>
            <a:endParaRPr>
              <a:latin typeface="Josefin Sans"/>
              <a:ea typeface="Josefin Sans"/>
              <a:cs typeface="Josefin Sans"/>
              <a:sym typeface="Josefin Sans"/>
            </a:endParaRPr>
          </a:p>
          <a:p>
            <a:pPr indent="0" lvl="0" marL="0" rtl="0" algn="ctr">
              <a:spcBef>
                <a:spcPts val="0"/>
              </a:spcBef>
              <a:spcAft>
                <a:spcPts val="0"/>
              </a:spcAft>
              <a:buNone/>
            </a:pPr>
            <a:r>
              <a:t/>
            </a:r>
            <a:endParaRPr>
              <a:latin typeface="Josefin Sans"/>
              <a:ea typeface="Josefin Sans"/>
              <a:cs typeface="Josefin Sans"/>
              <a:sym typeface="Josefin Sans"/>
            </a:endParaRPr>
          </a:p>
        </p:txBody>
      </p:sp>
      <p:sp>
        <p:nvSpPr>
          <p:cNvPr id="408" name="Google Shape;408;p44"/>
          <p:cNvSpPr/>
          <p:nvPr/>
        </p:nvSpPr>
        <p:spPr>
          <a:xfrm>
            <a:off x="615750" y="3555900"/>
            <a:ext cx="12264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409" name="Google Shape;409;p44"/>
          <p:cNvSpPr/>
          <p:nvPr/>
        </p:nvSpPr>
        <p:spPr>
          <a:xfrm>
            <a:off x="615750" y="209075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410" name="Google Shape;410;p44"/>
          <p:cNvSpPr/>
          <p:nvPr/>
        </p:nvSpPr>
        <p:spPr>
          <a:xfrm>
            <a:off x="1986550" y="209075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a:t>
            </a:r>
            <a:r>
              <a:rPr lang="en-GB">
                <a:latin typeface="Josefin Sans"/>
                <a:ea typeface="Josefin Sans"/>
                <a:cs typeface="Josefin Sans"/>
                <a:sym typeface="Josefin Sans"/>
              </a:rPr>
              <a:t> O B’</a:t>
            </a:r>
            <a:endParaRPr>
              <a:latin typeface="Josefin Sans"/>
              <a:ea typeface="Josefin Sans"/>
              <a:cs typeface="Josefin Sans"/>
              <a:sym typeface="Josefin Sans"/>
            </a:endParaRPr>
          </a:p>
        </p:txBody>
      </p:sp>
      <p:cxnSp>
        <p:nvCxnSpPr>
          <p:cNvPr id="411" name="Google Shape;411;p44"/>
          <p:cNvCxnSpPr>
            <a:stCxn id="406" idx="0"/>
          </p:cNvCxnSpPr>
          <p:nvPr/>
        </p:nvCxnSpPr>
        <p:spPr>
          <a:xfrm rot="10800000">
            <a:off x="1687675" y="1813225"/>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12" name="Google Shape;412;p44"/>
          <p:cNvCxnSpPr/>
          <p:nvPr/>
        </p:nvCxnSpPr>
        <p:spPr>
          <a:xfrm>
            <a:off x="1687675" y="18132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13" name="Google Shape;413;p44"/>
          <p:cNvSpPr/>
          <p:nvPr/>
        </p:nvSpPr>
        <p:spPr>
          <a:xfrm>
            <a:off x="4479300" y="21542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414" name="Google Shape;414;p44"/>
          <p:cNvCxnSpPr/>
          <p:nvPr/>
        </p:nvCxnSpPr>
        <p:spPr>
          <a:xfrm rot="10800000">
            <a:off x="4820550" y="175331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15" name="Google Shape;415;p44"/>
          <p:cNvCxnSpPr/>
          <p:nvPr/>
        </p:nvCxnSpPr>
        <p:spPr>
          <a:xfrm>
            <a:off x="4820550" y="17533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16" name="Google Shape;416;p44"/>
          <p:cNvSpPr/>
          <p:nvPr/>
        </p:nvSpPr>
        <p:spPr>
          <a:xfrm>
            <a:off x="5165700" y="206170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417" name="Google Shape;417;p44"/>
          <p:cNvSpPr/>
          <p:nvPr/>
        </p:nvSpPr>
        <p:spPr>
          <a:xfrm>
            <a:off x="5728500" y="2061700"/>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418" name="Google Shape;418;p44"/>
          <p:cNvSpPr/>
          <p:nvPr/>
        </p:nvSpPr>
        <p:spPr>
          <a:xfrm>
            <a:off x="7563900" y="206170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419" name="Google Shape;419;p44"/>
          <p:cNvSpPr/>
          <p:nvPr/>
        </p:nvSpPr>
        <p:spPr>
          <a:xfrm>
            <a:off x="6877500" y="21542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cxnSp>
        <p:nvCxnSpPr>
          <p:cNvPr id="420" name="Google Shape;420;p44"/>
          <p:cNvCxnSpPr/>
          <p:nvPr/>
        </p:nvCxnSpPr>
        <p:spPr>
          <a:xfrm rot="10800000">
            <a:off x="7218750" y="174563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21" name="Google Shape;421;p44"/>
          <p:cNvCxnSpPr/>
          <p:nvPr/>
        </p:nvCxnSpPr>
        <p:spPr>
          <a:xfrm rot="10800000">
            <a:off x="6844825" y="17533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22" name="Google Shape;422;p44"/>
          <p:cNvSpPr/>
          <p:nvPr/>
        </p:nvSpPr>
        <p:spPr>
          <a:xfrm>
            <a:off x="4733775" y="3594613"/>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423" name="Google Shape;423;p44"/>
          <p:cNvCxnSpPr/>
          <p:nvPr/>
        </p:nvCxnSpPr>
        <p:spPr>
          <a:xfrm rot="10800000">
            <a:off x="4649050" y="335733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24" name="Google Shape;424;p44"/>
          <p:cNvCxnSpPr/>
          <p:nvPr/>
        </p:nvCxnSpPr>
        <p:spPr>
          <a:xfrm>
            <a:off x="4649050" y="33573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25" name="Google Shape;425;p44"/>
          <p:cNvSpPr/>
          <p:nvPr/>
        </p:nvSpPr>
        <p:spPr>
          <a:xfrm>
            <a:off x="5608150" y="36678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426" name="Google Shape;426;p44"/>
          <p:cNvCxnSpPr/>
          <p:nvPr/>
        </p:nvCxnSpPr>
        <p:spPr>
          <a:xfrm rot="10800000">
            <a:off x="5949400" y="325921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27" name="Google Shape;427;p44"/>
          <p:cNvCxnSpPr/>
          <p:nvPr/>
        </p:nvCxnSpPr>
        <p:spPr>
          <a:xfrm>
            <a:off x="5949400" y="325920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28" name="Google Shape;428;p44"/>
          <p:cNvSpPr/>
          <p:nvPr/>
        </p:nvSpPr>
        <p:spPr>
          <a:xfrm>
            <a:off x="6282025" y="357525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429" name="Google Shape;429;p44"/>
          <p:cNvSpPr/>
          <p:nvPr/>
        </p:nvSpPr>
        <p:spPr>
          <a:xfrm>
            <a:off x="6844825" y="3575263"/>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430" name="Google Shape;430;p44"/>
          <p:cNvSpPr/>
          <p:nvPr/>
        </p:nvSpPr>
        <p:spPr>
          <a:xfrm>
            <a:off x="7467550" y="357525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431" name="Google Shape;431;p44"/>
          <p:cNvSpPr/>
          <p:nvPr/>
        </p:nvSpPr>
        <p:spPr>
          <a:xfrm>
            <a:off x="2013350" y="3517375"/>
            <a:ext cx="7635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432" name="Google Shape;432;p44"/>
          <p:cNvSpPr/>
          <p:nvPr/>
        </p:nvSpPr>
        <p:spPr>
          <a:xfrm>
            <a:off x="7880025" y="2727138"/>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433" name="Google Shape;433;p44"/>
          <p:cNvSpPr txBox="1"/>
          <p:nvPr/>
        </p:nvSpPr>
        <p:spPr>
          <a:xfrm>
            <a:off x="331500" y="1526875"/>
            <a:ext cx="13320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Integrase recognition sites </a:t>
            </a:r>
            <a:endParaRPr sz="1200">
              <a:latin typeface="Josefin Sans"/>
              <a:ea typeface="Josefin Sans"/>
              <a:cs typeface="Josefin Sans"/>
              <a:sym typeface="Josefin Sans"/>
            </a:endParaRPr>
          </a:p>
        </p:txBody>
      </p:sp>
      <p:sp>
        <p:nvSpPr>
          <p:cNvPr id="434" name="Google Shape;434;p44"/>
          <p:cNvSpPr txBox="1"/>
          <p:nvPr/>
        </p:nvSpPr>
        <p:spPr>
          <a:xfrm>
            <a:off x="1457425" y="1183325"/>
            <a:ext cx="846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Reverse promoter</a:t>
            </a:r>
            <a:endParaRPr sz="1200">
              <a:latin typeface="Josefin Sans"/>
              <a:ea typeface="Josefin Sans"/>
              <a:cs typeface="Josefin Sans"/>
              <a:sym typeface="Josefin Sans"/>
            </a:endParaRPr>
          </a:p>
        </p:txBody>
      </p:sp>
      <p:sp>
        <p:nvSpPr>
          <p:cNvPr id="435" name="Google Shape;435;p44"/>
          <p:cNvSpPr txBox="1"/>
          <p:nvPr/>
        </p:nvSpPr>
        <p:spPr>
          <a:xfrm>
            <a:off x="6315750" y="4063400"/>
            <a:ext cx="1809900" cy="864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repA= protein that controls plasmid replication</a:t>
            </a:r>
            <a:endParaRPr sz="1200">
              <a:latin typeface="Josefin Sans"/>
              <a:ea typeface="Josefin Sans"/>
              <a:cs typeface="Josefin Sans"/>
              <a:sym typeface="Josefin Sans"/>
            </a:endParaRPr>
          </a:p>
        </p:txBody>
      </p:sp>
      <p:sp>
        <p:nvSpPr>
          <p:cNvPr id="436" name="Google Shape;436;p44"/>
          <p:cNvSpPr txBox="1"/>
          <p:nvPr/>
        </p:nvSpPr>
        <p:spPr>
          <a:xfrm>
            <a:off x="4453275" y="4063400"/>
            <a:ext cx="1247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437" name="Google Shape;437;p44"/>
          <p:cNvSpPr txBox="1"/>
          <p:nvPr/>
        </p:nvSpPr>
        <p:spPr>
          <a:xfrm>
            <a:off x="6371575" y="1139875"/>
            <a:ext cx="1332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Weak reverse OmpA promoter</a:t>
            </a:r>
            <a:endParaRPr sz="1200">
              <a:latin typeface="Josefin Sans"/>
              <a:ea typeface="Josefin Sans"/>
              <a:cs typeface="Josefin Sans"/>
              <a:sym typeface="Josefin Sans"/>
            </a:endParaRPr>
          </a:p>
        </p:txBody>
      </p:sp>
      <p:sp>
        <p:nvSpPr>
          <p:cNvPr id="438" name="Google Shape;438;p44"/>
          <p:cNvSpPr txBox="1"/>
          <p:nvPr/>
        </p:nvSpPr>
        <p:spPr>
          <a:xfrm>
            <a:off x="4368675" y="1155225"/>
            <a:ext cx="1332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Forward lambda promoter</a:t>
            </a:r>
            <a:endParaRPr sz="1200">
              <a:latin typeface="Josefin Sans"/>
              <a:ea typeface="Josefin Sans"/>
              <a:cs typeface="Josefin Sans"/>
              <a:sym typeface="Josefin Sans"/>
            </a:endParaRPr>
          </a:p>
        </p:txBody>
      </p:sp>
      <p:sp>
        <p:nvSpPr>
          <p:cNvPr id="439" name="Google Shape;439;p44"/>
          <p:cNvSpPr txBox="1"/>
          <p:nvPr/>
        </p:nvSpPr>
        <p:spPr>
          <a:xfrm>
            <a:off x="574500" y="3949075"/>
            <a:ext cx="1226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Gene of interest</a:t>
            </a:r>
            <a:endParaRPr sz="1200">
              <a:latin typeface="Josefin Sans"/>
              <a:ea typeface="Josefin Sans"/>
              <a:cs typeface="Josefin Sans"/>
              <a:sym typeface="Josefi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45"/>
          <p:cNvSpPr txBox="1"/>
          <p:nvPr/>
        </p:nvSpPr>
        <p:spPr>
          <a:xfrm>
            <a:off x="245525" y="208663"/>
            <a:ext cx="8520600" cy="5727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Josefin Sans"/>
              <a:buAutoNum type="arabicPeriod"/>
            </a:pPr>
            <a:r>
              <a:rPr lang="en-GB" sz="2000">
                <a:latin typeface="Josefin Sans"/>
                <a:ea typeface="Josefin Sans"/>
                <a:cs typeface="Josefin Sans"/>
                <a:sym typeface="Josefin Sans"/>
              </a:rPr>
              <a:t>Normal conditions in the cell...</a:t>
            </a:r>
            <a:endParaRPr sz="2000">
              <a:latin typeface="Josefin Sans"/>
              <a:ea typeface="Josefin Sans"/>
              <a:cs typeface="Josefin Sans"/>
              <a:sym typeface="Josefin Sans"/>
            </a:endParaRPr>
          </a:p>
        </p:txBody>
      </p:sp>
      <p:sp>
        <p:nvSpPr>
          <p:cNvPr id="445" name="Google Shape;445;p45"/>
          <p:cNvSpPr/>
          <p:nvPr/>
        </p:nvSpPr>
        <p:spPr>
          <a:xfrm>
            <a:off x="458900" y="1936475"/>
            <a:ext cx="24753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Expression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
        <p:nvSpPr>
          <p:cNvPr id="446" name="Google Shape;446;p45"/>
          <p:cNvSpPr/>
          <p:nvPr/>
        </p:nvSpPr>
        <p:spPr>
          <a:xfrm>
            <a:off x="4283575" y="1961375"/>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7" name="Google Shape;447;p45"/>
          <p:cNvSpPr/>
          <p:nvPr/>
        </p:nvSpPr>
        <p:spPr>
          <a:xfrm>
            <a:off x="620725" y="3270550"/>
            <a:ext cx="12264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448" name="Google Shape;448;p45"/>
          <p:cNvSpPr/>
          <p:nvPr/>
        </p:nvSpPr>
        <p:spPr>
          <a:xfrm>
            <a:off x="6207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449" name="Google Shape;449;p45"/>
          <p:cNvSpPr/>
          <p:nvPr/>
        </p:nvSpPr>
        <p:spPr>
          <a:xfrm>
            <a:off x="19915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 O B’</a:t>
            </a:r>
            <a:endParaRPr>
              <a:latin typeface="Josefin Sans"/>
              <a:ea typeface="Josefin Sans"/>
              <a:cs typeface="Josefin Sans"/>
              <a:sym typeface="Josefin Sans"/>
            </a:endParaRPr>
          </a:p>
        </p:txBody>
      </p:sp>
      <p:cxnSp>
        <p:nvCxnSpPr>
          <p:cNvPr id="450" name="Google Shape;450;p45"/>
          <p:cNvCxnSpPr>
            <a:stCxn id="445" idx="0"/>
          </p:cNvCxnSpPr>
          <p:nvPr/>
        </p:nvCxnSpPr>
        <p:spPr>
          <a:xfrm rot="10800000">
            <a:off x="1692650" y="1527875"/>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51" name="Google Shape;451;p45"/>
          <p:cNvCxnSpPr/>
          <p:nvPr/>
        </p:nvCxnSpPr>
        <p:spPr>
          <a:xfrm>
            <a:off x="1692650"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52" name="Google Shape;452;p45"/>
          <p:cNvSpPr/>
          <p:nvPr/>
        </p:nvSpPr>
        <p:spPr>
          <a:xfrm>
            <a:off x="44842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453" name="Google Shape;453;p45"/>
          <p:cNvCxnSpPr/>
          <p:nvPr/>
        </p:nvCxnSpPr>
        <p:spPr>
          <a:xfrm rot="10800000">
            <a:off x="4825525" y="14679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54" name="Google Shape;454;p45"/>
          <p:cNvCxnSpPr/>
          <p:nvPr/>
        </p:nvCxnSpPr>
        <p:spPr>
          <a:xfrm>
            <a:off x="4825525" y="1467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55" name="Google Shape;455;p45"/>
          <p:cNvSpPr/>
          <p:nvPr/>
        </p:nvSpPr>
        <p:spPr>
          <a:xfrm>
            <a:off x="5170675" y="177635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456" name="Google Shape;456;p45"/>
          <p:cNvSpPr/>
          <p:nvPr/>
        </p:nvSpPr>
        <p:spPr>
          <a:xfrm>
            <a:off x="5733475" y="1776350"/>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457" name="Google Shape;457;p45"/>
          <p:cNvSpPr/>
          <p:nvPr/>
        </p:nvSpPr>
        <p:spPr>
          <a:xfrm>
            <a:off x="7568875" y="177635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458" name="Google Shape;458;p45"/>
          <p:cNvSpPr/>
          <p:nvPr/>
        </p:nvSpPr>
        <p:spPr>
          <a:xfrm>
            <a:off x="68824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cxnSp>
        <p:nvCxnSpPr>
          <p:cNvPr id="459" name="Google Shape;459;p45"/>
          <p:cNvCxnSpPr/>
          <p:nvPr/>
        </p:nvCxnSpPr>
        <p:spPr>
          <a:xfrm rot="10800000">
            <a:off x="7223725" y="14602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60" name="Google Shape;460;p45"/>
          <p:cNvCxnSpPr/>
          <p:nvPr/>
        </p:nvCxnSpPr>
        <p:spPr>
          <a:xfrm rot="10800000">
            <a:off x="6849800" y="1467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61" name="Google Shape;461;p45"/>
          <p:cNvSpPr/>
          <p:nvPr/>
        </p:nvSpPr>
        <p:spPr>
          <a:xfrm>
            <a:off x="4738750" y="3309263"/>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462" name="Google Shape;462;p45"/>
          <p:cNvCxnSpPr/>
          <p:nvPr/>
        </p:nvCxnSpPr>
        <p:spPr>
          <a:xfrm rot="10800000">
            <a:off x="4654025" y="30719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63" name="Google Shape;463;p45"/>
          <p:cNvCxnSpPr/>
          <p:nvPr/>
        </p:nvCxnSpPr>
        <p:spPr>
          <a:xfrm>
            <a:off x="4654025" y="3071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64" name="Google Shape;464;p45"/>
          <p:cNvSpPr/>
          <p:nvPr/>
        </p:nvSpPr>
        <p:spPr>
          <a:xfrm>
            <a:off x="5613125" y="33824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465" name="Google Shape;465;p45"/>
          <p:cNvCxnSpPr/>
          <p:nvPr/>
        </p:nvCxnSpPr>
        <p:spPr>
          <a:xfrm rot="10800000">
            <a:off x="5954375" y="29738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66" name="Google Shape;466;p45"/>
          <p:cNvCxnSpPr/>
          <p:nvPr/>
        </p:nvCxnSpPr>
        <p:spPr>
          <a:xfrm>
            <a:off x="5954375" y="297385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67" name="Google Shape;467;p45"/>
          <p:cNvSpPr/>
          <p:nvPr/>
        </p:nvSpPr>
        <p:spPr>
          <a:xfrm>
            <a:off x="6287000" y="328990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468" name="Google Shape;468;p45"/>
          <p:cNvSpPr/>
          <p:nvPr/>
        </p:nvSpPr>
        <p:spPr>
          <a:xfrm>
            <a:off x="6849800" y="3289913"/>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469" name="Google Shape;469;p45"/>
          <p:cNvSpPr/>
          <p:nvPr/>
        </p:nvSpPr>
        <p:spPr>
          <a:xfrm>
            <a:off x="7472525" y="328990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470" name="Google Shape;470;p45"/>
          <p:cNvSpPr/>
          <p:nvPr/>
        </p:nvSpPr>
        <p:spPr>
          <a:xfrm>
            <a:off x="2018325" y="3232025"/>
            <a:ext cx="7635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471" name="Google Shape;471;p45"/>
          <p:cNvSpPr/>
          <p:nvPr/>
        </p:nvSpPr>
        <p:spPr>
          <a:xfrm>
            <a:off x="7885000" y="2441788"/>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472" name="Google Shape;472;p45"/>
          <p:cNvSpPr txBox="1"/>
          <p:nvPr/>
        </p:nvSpPr>
        <p:spPr>
          <a:xfrm>
            <a:off x="4458250" y="3778050"/>
            <a:ext cx="1247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473" name="Google Shape;473;p45"/>
          <p:cNvSpPr/>
          <p:nvPr/>
        </p:nvSpPr>
        <p:spPr>
          <a:xfrm>
            <a:off x="1184500" y="26829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474" name="Google Shape;474;p45"/>
          <p:cNvCxnSpPr/>
          <p:nvPr/>
        </p:nvCxnSpPr>
        <p:spPr>
          <a:xfrm rot="10800000">
            <a:off x="809725" y="30272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75" name="Google Shape;475;p45"/>
          <p:cNvSpPr/>
          <p:nvPr/>
        </p:nvSpPr>
        <p:spPr>
          <a:xfrm>
            <a:off x="1581875" y="3879384"/>
            <a:ext cx="1621825" cy="872375"/>
          </a:xfrm>
          <a:custGeom>
            <a:rect b="b" l="l" r="r" t="t"/>
            <a:pathLst>
              <a:path extrusionOk="0" h="34895" w="64873">
                <a:moveTo>
                  <a:pt x="0" y="605"/>
                </a:moveTo>
                <a:cubicBezTo>
                  <a:pt x="3935" y="605"/>
                  <a:pt x="9378" y="-1307"/>
                  <a:pt x="11739" y="1841"/>
                </a:cubicBezTo>
                <a:cubicBezTo>
                  <a:pt x="15608" y="7000"/>
                  <a:pt x="12108" y="18028"/>
                  <a:pt x="18226" y="20067"/>
                </a:cubicBezTo>
                <a:cubicBezTo>
                  <a:pt x="24072" y="22016"/>
                  <a:pt x="30527" y="15284"/>
                  <a:pt x="36452" y="16978"/>
                </a:cubicBezTo>
                <a:cubicBezTo>
                  <a:pt x="41854" y="18522"/>
                  <a:pt x="38841" y="29601"/>
                  <a:pt x="43866" y="32115"/>
                </a:cubicBezTo>
                <a:cubicBezTo>
                  <a:pt x="47642" y="34004"/>
                  <a:pt x="52083" y="30163"/>
                  <a:pt x="56223" y="29335"/>
                </a:cubicBezTo>
                <a:cubicBezTo>
                  <a:pt x="59584" y="28663"/>
                  <a:pt x="63788" y="31644"/>
                  <a:pt x="64873" y="34895"/>
                </a:cubicBezTo>
              </a:path>
            </a:pathLst>
          </a:custGeom>
          <a:noFill/>
          <a:ln cap="flat" cmpd="sng" w="28575">
            <a:solidFill>
              <a:srgbClr val="EA9999"/>
            </a:solidFill>
            <a:prstDash val="solid"/>
            <a:round/>
            <a:headEnd len="med" w="med" type="none"/>
            <a:tailEnd len="med" w="med" type="none"/>
          </a:ln>
        </p:spPr>
      </p:sp>
      <p:sp>
        <p:nvSpPr>
          <p:cNvPr id="476" name="Google Shape;476;p45"/>
          <p:cNvSpPr txBox="1"/>
          <p:nvPr/>
        </p:nvSpPr>
        <p:spPr>
          <a:xfrm>
            <a:off x="3240000" y="4474450"/>
            <a:ext cx="1149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Anti-sense GOI mRNA</a:t>
            </a:r>
            <a:endParaRPr sz="1200">
              <a:latin typeface="Josefin Sans"/>
              <a:ea typeface="Josefin Sans"/>
              <a:cs typeface="Josefin Sans"/>
              <a:sym typeface="Josefin Sans"/>
            </a:endParaRPr>
          </a:p>
        </p:txBody>
      </p:sp>
      <p:sp>
        <p:nvSpPr>
          <p:cNvPr id="477" name="Google Shape;477;p45"/>
          <p:cNvSpPr/>
          <p:nvPr/>
        </p:nvSpPr>
        <p:spPr>
          <a:xfrm>
            <a:off x="5138875" y="187656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478" name="Google Shape;478;p45"/>
          <p:cNvSpPr txBox="1"/>
          <p:nvPr/>
        </p:nvSpPr>
        <p:spPr>
          <a:xfrm>
            <a:off x="5425150" y="2164713"/>
            <a:ext cx="19302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Blocked integrase expression</a:t>
            </a:r>
            <a:endParaRPr sz="1200">
              <a:latin typeface="Josefin Sans"/>
              <a:ea typeface="Josefin Sans"/>
              <a:cs typeface="Josefin Sans"/>
              <a:sym typeface="Josefin Sans"/>
            </a:endParaRPr>
          </a:p>
        </p:txBody>
      </p:sp>
      <p:sp>
        <p:nvSpPr>
          <p:cNvPr id="479" name="Google Shape;479;p45"/>
          <p:cNvSpPr/>
          <p:nvPr/>
        </p:nvSpPr>
        <p:spPr>
          <a:xfrm>
            <a:off x="6255200" y="341721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480" name="Google Shape;480;p45"/>
          <p:cNvSpPr txBox="1"/>
          <p:nvPr/>
        </p:nvSpPr>
        <p:spPr>
          <a:xfrm>
            <a:off x="6673850" y="3714975"/>
            <a:ext cx="14109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Blocked repA expression</a:t>
            </a:r>
            <a:endParaRPr sz="1200">
              <a:latin typeface="Josefin Sans"/>
              <a:ea typeface="Josefin Sans"/>
              <a:cs typeface="Josefin Sans"/>
              <a:sym typeface="Josefin Sans"/>
            </a:endParaRPr>
          </a:p>
        </p:txBody>
      </p:sp>
      <p:cxnSp>
        <p:nvCxnSpPr>
          <p:cNvPr id="481" name="Google Shape;481;p45"/>
          <p:cNvCxnSpPr/>
          <p:nvPr/>
        </p:nvCxnSpPr>
        <p:spPr>
          <a:xfrm>
            <a:off x="4657925" y="1460300"/>
            <a:ext cx="472800" cy="318600"/>
          </a:xfrm>
          <a:prstGeom prst="straightConnector1">
            <a:avLst/>
          </a:prstGeom>
          <a:noFill/>
          <a:ln cap="flat" cmpd="sng" w="19050">
            <a:solidFill>
              <a:srgbClr val="980000"/>
            </a:solidFill>
            <a:prstDash val="solid"/>
            <a:round/>
            <a:headEnd len="med" w="med" type="none"/>
            <a:tailEnd len="med" w="med" type="none"/>
          </a:ln>
        </p:spPr>
      </p:cxnSp>
      <p:cxnSp>
        <p:nvCxnSpPr>
          <p:cNvPr id="482" name="Google Shape;482;p45"/>
          <p:cNvCxnSpPr/>
          <p:nvPr/>
        </p:nvCxnSpPr>
        <p:spPr>
          <a:xfrm flipH="1" rot="10800000">
            <a:off x="4678675" y="1421325"/>
            <a:ext cx="414900" cy="308700"/>
          </a:xfrm>
          <a:prstGeom prst="straightConnector1">
            <a:avLst/>
          </a:prstGeom>
          <a:noFill/>
          <a:ln cap="flat" cmpd="sng" w="19050">
            <a:solidFill>
              <a:srgbClr val="980000"/>
            </a:solidFill>
            <a:prstDash val="solid"/>
            <a:round/>
            <a:headEnd len="med" w="med" type="none"/>
            <a:tailEnd len="med" w="med" type="none"/>
          </a:ln>
        </p:spPr>
      </p:cxnSp>
      <p:cxnSp>
        <p:nvCxnSpPr>
          <p:cNvPr id="483" name="Google Shape;483;p45"/>
          <p:cNvCxnSpPr/>
          <p:nvPr/>
        </p:nvCxnSpPr>
        <p:spPr>
          <a:xfrm flipH="1" rot="10800000">
            <a:off x="5840300" y="2917625"/>
            <a:ext cx="414900" cy="308700"/>
          </a:xfrm>
          <a:prstGeom prst="straightConnector1">
            <a:avLst/>
          </a:prstGeom>
          <a:noFill/>
          <a:ln cap="flat" cmpd="sng" w="19050">
            <a:solidFill>
              <a:srgbClr val="980000"/>
            </a:solidFill>
            <a:prstDash val="solid"/>
            <a:round/>
            <a:headEnd len="med" w="med" type="none"/>
            <a:tailEnd len="med" w="med" type="none"/>
          </a:ln>
        </p:spPr>
      </p:cxnSp>
      <p:cxnSp>
        <p:nvCxnSpPr>
          <p:cNvPr id="484" name="Google Shape;484;p45"/>
          <p:cNvCxnSpPr/>
          <p:nvPr/>
        </p:nvCxnSpPr>
        <p:spPr>
          <a:xfrm>
            <a:off x="5719925" y="2912675"/>
            <a:ext cx="472800" cy="318600"/>
          </a:xfrm>
          <a:prstGeom prst="straightConnector1">
            <a:avLst/>
          </a:prstGeom>
          <a:noFill/>
          <a:ln cap="flat" cmpd="sng" w="19050">
            <a:solidFill>
              <a:srgbClr val="980000"/>
            </a:solidFill>
            <a:prstDash val="solid"/>
            <a:round/>
            <a:headEnd len="med" w="med" type="none"/>
            <a:tailEnd len="med" w="med" type="non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8" name="Shape 488"/>
        <p:cNvGrpSpPr/>
        <p:nvPr/>
      </p:nvGrpSpPr>
      <p:grpSpPr>
        <a:xfrm>
          <a:off x="0" y="0"/>
          <a:ext cx="0" cy="0"/>
          <a:chOff x="0" y="0"/>
          <a:chExt cx="0" cy="0"/>
        </a:xfrm>
      </p:grpSpPr>
      <p:sp>
        <p:nvSpPr>
          <p:cNvPr id="489" name="Google Shape;489;p46"/>
          <p:cNvSpPr txBox="1"/>
          <p:nvPr/>
        </p:nvSpPr>
        <p:spPr>
          <a:xfrm>
            <a:off x="245525" y="208675"/>
            <a:ext cx="5036100" cy="5727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Josefin Sans"/>
              <a:buAutoNum type="arabicPeriod"/>
            </a:pPr>
            <a:r>
              <a:rPr lang="en-GB" sz="2000">
                <a:latin typeface="Josefin Sans"/>
                <a:ea typeface="Josefin Sans"/>
                <a:cs typeface="Josefin Sans"/>
                <a:sym typeface="Josefin Sans"/>
              </a:rPr>
              <a:t>Normal conditions in the cell...</a:t>
            </a:r>
            <a:endParaRPr sz="2000">
              <a:latin typeface="Josefin Sans"/>
              <a:ea typeface="Josefin Sans"/>
              <a:cs typeface="Josefin Sans"/>
              <a:sym typeface="Josefin Sans"/>
            </a:endParaRPr>
          </a:p>
        </p:txBody>
      </p:sp>
      <p:sp>
        <p:nvSpPr>
          <p:cNvPr id="490" name="Google Shape;490;p46"/>
          <p:cNvSpPr/>
          <p:nvPr/>
        </p:nvSpPr>
        <p:spPr>
          <a:xfrm>
            <a:off x="458900" y="1936475"/>
            <a:ext cx="24753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chemeClr val="dk1"/>
                </a:solidFill>
                <a:latin typeface="Josefin Sans"/>
                <a:ea typeface="Josefin Sans"/>
                <a:cs typeface="Josefin Sans"/>
                <a:sym typeface="Josefin Sans"/>
              </a:rPr>
              <a:t>Expression</a:t>
            </a:r>
            <a:r>
              <a:rPr lang="en-GB">
                <a:solidFill>
                  <a:schemeClr val="dk1"/>
                </a:solidFill>
                <a:latin typeface="Josefin Sans"/>
                <a:ea typeface="Josefin Sans"/>
                <a:cs typeface="Josefin Sans"/>
                <a:sym typeface="Josefin Sans"/>
              </a:rPr>
              <a:t>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None/>
            </a:pPr>
            <a:r>
              <a:t/>
            </a:r>
            <a:endParaRPr/>
          </a:p>
        </p:txBody>
      </p:sp>
      <p:sp>
        <p:nvSpPr>
          <p:cNvPr id="491" name="Google Shape;491;p46"/>
          <p:cNvSpPr/>
          <p:nvPr/>
        </p:nvSpPr>
        <p:spPr>
          <a:xfrm>
            <a:off x="4283575" y="1961375"/>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GB">
                <a:solidFill>
                  <a:schemeClr val="dk1"/>
                </a:solidFill>
                <a:latin typeface="Josefin Sans"/>
                <a:ea typeface="Josefin Sans"/>
                <a:cs typeface="Josefin Sans"/>
                <a:sym typeface="Josefin Sans"/>
              </a:rPr>
              <a:t>Control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p:txBody>
      </p:sp>
      <p:sp>
        <p:nvSpPr>
          <p:cNvPr id="492" name="Google Shape;492;p46"/>
          <p:cNvSpPr/>
          <p:nvPr/>
        </p:nvSpPr>
        <p:spPr>
          <a:xfrm>
            <a:off x="620725" y="3270550"/>
            <a:ext cx="12264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493" name="Google Shape;493;p46"/>
          <p:cNvSpPr/>
          <p:nvPr/>
        </p:nvSpPr>
        <p:spPr>
          <a:xfrm>
            <a:off x="6207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494" name="Google Shape;494;p46"/>
          <p:cNvSpPr/>
          <p:nvPr/>
        </p:nvSpPr>
        <p:spPr>
          <a:xfrm>
            <a:off x="19915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 O B’</a:t>
            </a:r>
            <a:endParaRPr>
              <a:latin typeface="Josefin Sans"/>
              <a:ea typeface="Josefin Sans"/>
              <a:cs typeface="Josefin Sans"/>
              <a:sym typeface="Josefin Sans"/>
            </a:endParaRPr>
          </a:p>
        </p:txBody>
      </p:sp>
      <p:cxnSp>
        <p:nvCxnSpPr>
          <p:cNvPr id="495" name="Google Shape;495;p46"/>
          <p:cNvCxnSpPr>
            <a:stCxn id="490" idx="0"/>
          </p:cNvCxnSpPr>
          <p:nvPr/>
        </p:nvCxnSpPr>
        <p:spPr>
          <a:xfrm rot="10800000">
            <a:off x="1692650" y="1527875"/>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96" name="Google Shape;496;p46"/>
          <p:cNvCxnSpPr/>
          <p:nvPr/>
        </p:nvCxnSpPr>
        <p:spPr>
          <a:xfrm>
            <a:off x="1692650"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497" name="Google Shape;497;p46"/>
          <p:cNvSpPr/>
          <p:nvPr/>
        </p:nvSpPr>
        <p:spPr>
          <a:xfrm>
            <a:off x="44842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498" name="Google Shape;498;p46"/>
          <p:cNvCxnSpPr/>
          <p:nvPr/>
        </p:nvCxnSpPr>
        <p:spPr>
          <a:xfrm rot="10800000">
            <a:off x="4825525" y="14679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499" name="Google Shape;499;p46"/>
          <p:cNvCxnSpPr/>
          <p:nvPr/>
        </p:nvCxnSpPr>
        <p:spPr>
          <a:xfrm>
            <a:off x="4825525" y="1467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00" name="Google Shape;500;p46"/>
          <p:cNvSpPr/>
          <p:nvPr/>
        </p:nvSpPr>
        <p:spPr>
          <a:xfrm>
            <a:off x="5170675" y="177635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501" name="Google Shape;501;p46"/>
          <p:cNvSpPr/>
          <p:nvPr/>
        </p:nvSpPr>
        <p:spPr>
          <a:xfrm>
            <a:off x="5733475" y="1776350"/>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502" name="Google Shape;502;p46"/>
          <p:cNvSpPr/>
          <p:nvPr/>
        </p:nvSpPr>
        <p:spPr>
          <a:xfrm>
            <a:off x="7568875" y="177635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503" name="Google Shape;503;p46"/>
          <p:cNvSpPr/>
          <p:nvPr/>
        </p:nvSpPr>
        <p:spPr>
          <a:xfrm>
            <a:off x="68824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sp>
        <p:nvSpPr>
          <p:cNvPr id="504" name="Google Shape;504;p46"/>
          <p:cNvSpPr/>
          <p:nvPr/>
        </p:nvSpPr>
        <p:spPr>
          <a:xfrm>
            <a:off x="4738750" y="3309263"/>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505" name="Google Shape;505;p46"/>
          <p:cNvCxnSpPr/>
          <p:nvPr/>
        </p:nvCxnSpPr>
        <p:spPr>
          <a:xfrm rot="10800000">
            <a:off x="4654025" y="30719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06" name="Google Shape;506;p46"/>
          <p:cNvCxnSpPr/>
          <p:nvPr/>
        </p:nvCxnSpPr>
        <p:spPr>
          <a:xfrm>
            <a:off x="4654025" y="3071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07" name="Google Shape;507;p46"/>
          <p:cNvSpPr/>
          <p:nvPr/>
        </p:nvSpPr>
        <p:spPr>
          <a:xfrm>
            <a:off x="5613125" y="33824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508" name="Google Shape;508;p46"/>
          <p:cNvCxnSpPr/>
          <p:nvPr/>
        </p:nvCxnSpPr>
        <p:spPr>
          <a:xfrm rot="10800000">
            <a:off x="5954375" y="29738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09" name="Google Shape;509;p46"/>
          <p:cNvCxnSpPr/>
          <p:nvPr/>
        </p:nvCxnSpPr>
        <p:spPr>
          <a:xfrm>
            <a:off x="5954375" y="297385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10" name="Google Shape;510;p46"/>
          <p:cNvSpPr/>
          <p:nvPr/>
        </p:nvSpPr>
        <p:spPr>
          <a:xfrm>
            <a:off x="6287000" y="328990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511" name="Google Shape;511;p46"/>
          <p:cNvSpPr/>
          <p:nvPr/>
        </p:nvSpPr>
        <p:spPr>
          <a:xfrm>
            <a:off x="6849800" y="3289913"/>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512" name="Google Shape;512;p46"/>
          <p:cNvSpPr/>
          <p:nvPr/>
        </p:nvSpPr>
        <p:spPr>
          <a:xfrm>
            <a:off x="7472525" y="328990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513" name="Google Shape;513;p46"/>
          <p:cNvSpPr/>
          <p:nvPr/>
        </p:nvSpPr>
        <p:spPr>
          <a:xfrm>
            <a:off x="2018325" y="3232025"/>
            <a:ext cx="7635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514" name="Google Shape;514;p46"/>
          <p:cNvSpPr/>
          <p:nvPr/>
        </p:nvSpPr>
        <p:spPr>
          <a:xfrm>
            <a:off x="7885000" y="2441788"/>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515" name="Google Shape;515;p46"/>
          <p:cNvSpPr txBox="1"/>
          <p:nvPr/>
        </p:nvSpPr>
        <p:spPr>
          <a:xfrm>
            <a:off x="4458250" y="3778050"/>
            <a:ext cx="1247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516" name="Google Shape;516;p46"/>
          <p:cNvSpPr/>
          <p:nvPr/>
        </p:nvSpPr>
        <p:spPr>
          <a:xfrm>
            <a:off x="1184500" y="26829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517" name="Google Shape;517;p46"/>
          <p:cNvCxnSpPr/>
          <p:nvPr/>
        </p:nvCxnSpPr>
        <p:spPr>
          <a:xfrm rot="10800000">
            <a:off x="809725" y="30272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18" name="Google Shape;518;p46"/>
          <p:cNvSpPr/>
          <p:nvPr/>
        </p:nvSpPr>
        <p:spPr>
          <a:xfrm>
            <a:off x="1581875" y="3879384"/>
            <a:ext cx="1621825" cy="872375"/>
          </a:xfrm>
          <a:custGeom>
            <a:rect b="b" l="l" r="r" t="t"/>
            <a:pathLst>
              <a:path extrusionOk="0" h="34895" w="64873">
                <a:moveTo>
                  <a:pt x="0" y="605"/>
                </a:moveTo>
                <a:cubicBezTo>
                  <a:pt x="3935" y="605"/>
                  <a:pt x="9378" y="-1307"/>
                  <a:pt x="11739" y="1841"/>
                </a:cubicBezTo>
                <a:cubicBezTo>
                  <a:pt x="15608" y="7000"/>
                  <a:pt x="12108" y="18028"/>
                  <a:pt x="18226" y="20067"/>
                </a:cubicBezTo>
                <a:cubicBezTo>
                  <a:pt x="24072" y="22016"/>
                  <a:pt x="30527" y="15284"/>
                  <a:pt x="36452" y="16978"/>
                </a:cubicBezTo>
                <a:cubicBezTo>
                  <a:pt x="41854" y="18522"/>
                  <a:pt x="38841" y="29601"/>
                  <a:pt x="43866" y="32115"/>
                </a:cubicBezTo>
                <a:cubicBezTo>
                  <a:pt x="47642" y="34004"/>
                  <a:pt x="52083" y="30163"/>
                  <a:pt x="56223" y="29335"/>
                </a:cubicBezTo>
                <a:cubicBezTo>
                  <a:pt x="59584" y="28663"/>
                  <a:pt x="63788" y="31644"/>
                  <a:pt x="64873" y="34895"/>
                </a:cubicBezTo>
              </a:path>
            </a:pathLst>
          </a:custGeom>
          <a:noFill/>
          <a:ln cap="flat" cmpd="sng" w="28575">
            <a:solidFill>
              <a:srgbClr val="B27373"/>
            </a:solidFill>
            <a:prstDash val="solid"/>
            <a:round/>
            <a:headEnd len="med" w="med" type="none"/>
            <a:tailEnd len="med" w="med" type="none"/>
          </a:ln>
        </p:spPr>
      </p:sp>
      <p:sp>
        <p:nvSpPr>
          <p:cNvPr id="519" name="Google Shape;519;p46"/>
          <p:cNvSpPr txBox="1"/>
          <p:nvPr/>
        </p:nvSpPr>
        <p:spPr>
          <a:xfrm>
            <a:off x="3240000" y="4474450"/>
            <a:ext cx="1149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Anti-sense GOI mRNA</a:t>
            </a:r>
            <a:endParaRPr sz="1200">
              <a:latin typeface="Josefin Sans"/>
              <a:ea typeface="Josefin Sans"/>
              <a:cs typeface="Josefin Sans"/>
              <a:sym typeface="Josefin Sans"/>
            </a:endParaRPr>
          </a:p>
        </p:txBody>
      </p:sp>
      <p:sp>
        <p:nvSpPr>
          <p:cNvPr id="520" name="Google Shape;520;p46"/>
          <p:cNvSpPr/>
          <p:nvPr/>
        </p:nvSpPr>
        <p:spPr>
          <a:xfrm>
            <a:off x="6255200" y="341721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521" name="Google Shape;521;p46"/>
          <p:cNvSpPr txBox="1"/>
          <p:nvPr/>
        </p:nvSpPr>
        <p:spPr>
          <a:xfrm>
            <a:off x="6673850" y="3714975"/>
            <a:ext cx="14109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Blocked repA expression</a:t>
            </a:r>
            <a:endParaRPr sz="1200">
              <a:latin typeface="Josefin Sans"/>
              <a:ea typeface="Josefin Sans"/>
              <a:cs typeface="Josefin Sans"/>
              <a:sym typeface="Josefin Sans"/>
            </a:endParaRPr>
          </a:p>
        </p:txBody>
      </p:sp>
      <p:sp>
        <p:nvSpPr>
          <p:cNvPr id="522" name="Google Shape;522;p46"/>
          <p:cNvSpPr/>
          <p:nvPr/>
        </p:nvSpPr>
        <p:spPr>
          <a:xfrm>
            <a:off x="4518025" y="118362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523" name="Google Shape;523;p46"/>
          <p:cNvCxnSpPr/>
          <p:nvPr/>
        </p:nvCxnSpPr>
        <p:spPr>
          <a:xfrm>
            <a:off x="5259325"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24" name="Google Shape;524;p46"/>
          <p:cNvSpPr txBox="1"/>
          <p:nvPr/>
        </p:nvSpPr>
        <p:spPr>
          <a:xfrm>
            <a:off x="5613125" y="1349963"/>
            <a:ext cx="25632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Leaky expression of sense mRNA</a:t>
            </a:r>
            <a:endParaRPr sz="1200">
              <a:latin typeface="Josefin Sans"/>
              <a:ea typeface="Josefin Sans"/>
              <a:cs typeface="Josefin Sans"/>
              <a:sym typeface="Josefin Sans"/>
            </a:endParaRPr>
          </a:p>
        </p:txBody>
      </p:sp>
      <p:sp>
        <p:nvSpPr>
          <p:cNvPr id="525" name="Google Shape;525;p46"/>
          <p:cNvSpPr txBox="1"/>
          <p:nvPr/>
        </p:nvSpPr>
        <p:spPr>
          <a:xfrm>
            <a:off x="5819575" y="253975"/>
            <a:ext cx="26196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Sense mRNA</a:t>
            </a:r>
            <a:endParaRPr sz="1200">
              <a:latin typeface="Josefin Sans"/>
              <a:ea typeface="Josefin Sans"/>
              <a:cs typeface="Josefin Sans"/>
              <a:sym typeface="Josefin Sans"/>
            </a:endParaRPr>
          </a:p>
        </p:txBody>
      </p:sp>
      <p:cxnSp>
        <p:nvCxnSpPr>
          <p:cNvPr id="526" name="Google Shape;526;p46"/>
          <p:cNvCxnSpPr/>
          <p:nvPr/>
        </p:nvCxnSpPr>
        <p:spPr>
          <a:xfrm>
            <a:off x="6169375" y="656100"/>
            <a:ext cx="1920000" cy="0"/>
          </a:xfrm>
          <a:prstGeom prst="straightConnector1">
            <a:avLst/>
          </a:prstGeom>
          <a:noFill/>
          <a:ln cap="flat" cmpd="sng" w="28575">
            <a:solidFill>
              <a:schemeClr val="accent5"/>
            </a:solidFill>
            <a:prstDash val="solid"/>
            <a:round/>
            <a:headEnd len="med" w="med" type="none"/>
            <a:tailEnd len="med" w="med" type="none"/>
          </a:ln>
        </p:spPr>
      </p:cxnSp>
      <p:cxnSp>
        <p:nvCxnSpPr>
          <p:cNvPr id="527" name="Google Shape;527;p46"/>
          <p:cNvCxnSpPr/>
          <p:nvPr/>
        </p:nvCxnSpPr>
        <p:spPr>
          <a:xfrm>
            <a:off x="5719925" y="2912675"/>
            <a:ext cx="472800" cy="318600"/>
          </a:xfrm>
          <a:prstGeom prst="straightConnector1">
            <a:avLst/>
          </a:prstGeom>
          <a:noFill/>
          <a:ln cap="flat" cmpd="sng" w="19050">
            <a:solidFill>
              <a:srgbClr val="980000"/>
            </a:solidFill>
            <a:prstDash val="solid"/>
            <a:round/>
            <a:headEnd len="med" w="med" type="none"/>
            <a:tailEnd len="med" w="med" type="none"/>
          </a:ln>
        </p:spPr>
      </p:cxnSp>
      <p:cxnSp>
        <p:nvCxnSpPr>
          <p:cNvPr id="528" name="Google Shape;528;p46"/>
          <p:cNvCxnSpPr/>
          <p:nvPr/>
        </p:nvCxnSpPr>
        <p:spPr>
          <a:xfrm flipH="1" rot="10800000">
            <a:off x="5840300" y="2917625"/>
            <a:ext cx="414900" cy="308700"/>
          </a:xfrm>
          <a:prstGeom prst="straightConnector1">
            <a:avLst/>
          </a:prstGeom>
          <a:noFill/>
          <a:ln cap="flat" cmpd="sng" w="19050">
            <a:solidFill>
              <a:srgbClr val="980000"/>
            </a:solidFill>
            <a:prstDash val="solid"/>
            <a:round/>
            <a:headEnd len="med" w="med" type="none"/>
            <a:tailEnd len="med" w="med" type="none"/>
          </a:ln>
        </p:spPr>
      </p:cxn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2" name="Shape 532"/>
        <p:cNvGrpSpPr/>
        <p:nvPr/>
      </p:nvGrpSpPr>
      <p:grpSpPr>
        <a:xfrm>
          <a:off x="0" y="0"/>
          <a:ext cx="0" cy="0"/>
          <a:chOff x="0" y="0"/>
          <a:chExt cx="0" cy="0"/>
        </a:xfrm>
      </p:grpSpPr>
      <p:sp>
        <p:nvSpPr>
          <p:cNvPr id="533" name="Google Shape;533;p47"/>
          <p:cNvSpPr txBox="1"/>
          <p:nvPr/>
        </p:nvSpPr>
        <p:spPr>
          <a:xfrm>
            <a:off x="245525" y="208675"/>
            <a:ext cx="5036100" cy="5727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Josefin Sans"/>
              <a:buAutoNum type="arabicPeriod"/>
            </a:pPr>
            <a:r>
              <a:rPr lang="en-GB" sz="2000">
                <a:latin typeface="Josefin Sans"/>
                <a:ea typeface="Josefin Sans"/>
                <a:cs typeface="Josefin Sans"/>
                <a:sym typeface="Josefin Sans"/>
              </a:rPr>
              <a:t>Normal conditions in the cell...</a:t>
            </a:r>
            <a:endParaRPr sz="2000">
              <a:latin typeface="Josefin Sans"/>
              <a:ea typeface="Josefin Sans"/>
              <a:cs typeface="Josefin Sans"/>
              <a:sym typeface="Josefin Sans"/>
            </a:endParaRPr>
          </a:p>
        </p:txBody>
      </p:sp>
      <p:sp>
        <p:nvSpPr>
          <p:cNvPr id="534" name="Google Shape;534;p47"/>
          <p:cNvSpPr/>
          <p:nvPr/>
        </p:nvSpPr>
        <p:spPr>
          <a:xfrm>
            <a:off x="458900" y="1936475"/>
            <a:ext cx="24753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Expression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
        <p:nvSpPr>
          <p:cNvPr id="535" name="Google Shape;535;p47"/>
          <p:cNvSpPr/>
          <p:nvPr/>
        </p:nvSpPr>
        <p:spPr>
          <a:xfrm>
            <a:off x="4283575" y="1961375"/>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6" name="Google Shape;536;p47"/>
          <p:cNvSpPr/>
          <p:nvPr/>
        </p:nvSpPr>
        <p:spPr>
          <a:xfrm>
            <a:off x="620725" y="3270550"/>
            <a:ext cx="12264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537" name="Google Shape;537;p47"/>
          <p:cNvSpPr/>
          <p:nvPr/>
        </p:nvSpPr>
        <p:spPr>
          <a:xfrm>
            <a:off x="6207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538" name="Google Shape;538;p47"/>
          <p:cNvSpPr/>
          <p:nvPr/>
        </p:nvSpPr>
        <p:spPr>
          <a:xfrm>
            <a:off x="19915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 O B’</a:t>
            </a:r>
            <a:endParaRPr>
              <a:latin typeface="Josefin Sans"/>
              <a:ea typeface="Josefin Sans"/>
              <a:cs typeface="Josefin Sans"/>
              <a:sym typeface="Josefin Sans"/>
            </a:endParaRPr>
          </a:p>
        </p:txBody>
      </p:sp>
      <p:cxnSp>
        <p:nvCxnSpPr>
          <p:cNvPr id="539" name="Google Shape;539;p47"/>
          <p:cNvCxnSpPr>
            <a:stCxn id="534" idx="0"/>
          </p:cNvCxnSpPr>
          <p:nvPr/>
        </p:nvCxnSpPr>
        <p:spPr>
          <a:xfrm rot="10800000">
            <a:off x="1692650" y="1527875"/>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40" name="Google Shape;540;p47"/>
          <p:cNvCxnSpPr/>
          <p:nvPr/>
        </p:nvCxnSpPr>
        <p:spPr>
          <a:xfrm>
            <a:off x="1692650"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41" name="Google Shape;541;p47"/>
          <p:cNvSpPr/>
          <p:nvPr/>
        </p:nvSpPr>
        <p:spPr>
          <a:xfrm>
            <a:off x="44842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542" name="Google Shape;542;p47"/>
          <p:cNvCxnSpPr/>
          <p:nvPr/>
        </p:nvCxnSpPr>
        <p:spPr>
          <a:xfrm rot="10800000">
            <a:off x="4825525" y="14679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43" name="Google Shape;543;p47"/>
          <p:cNvCxnSpPr/>
          <p:nvPr/>
        </p:nvCxnSpPr>
        <p:spPr>
          <a:xfrm>
            <a:off x="4825525" y="1467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44" name="Google Shape;544;p47"/>
          <p:cNvSpPr/>
          <p:nvPr/>
        </p:nvSpPr>
        <p:spPr>
          <a:xfrm>
            <a:off x="5170675" y="177635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545" name="Google Shape;545;p47"/>
          <p:cNvSpPr/>
          <p:nvPr/>
        </p:nvSpPr>
        <p:spPr>
          <a:xfrm>
            <a:off x="5733475" y="1776350"/>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546" name="Google Shape;546;p47"/>
          <p:cNvSpPr/>
          <p:nvPr/>
        </p:nvSpPr>
        <p:spPr>
          <a:xfrm>
            <a:off x="7568875" y="177635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547" name="Google Shape;547;p47"/>
          <p:cNvSpPr/>
          <p:nvPr/>
        </p:nvSpPr>
        <p:spPr>
          <a:xfrm>
            <a:off x="68824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sp>
        <p:nvSpPr>
          <p:cNvPr id="548" name="Google Shape;548;p47"/>
          <p:cNvSpPr/>
          <p:nvPr/>
        </p:nvSpPr>
        <p:spPr>
          <a:xfrm>
            <a:off x="4738750" y="3309263"/>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549" name="Google Shape;549;p47"/>
          <p:cNvCxnSpPr/>
          <p:nvPr/>
        </p:nvCxnSpPr>
        <p:spPr>
          <a:xfrm rot="10800000">
            <a:off x="4654025" y="30719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50" name="Google Shape;550;p47"/>
          <p:cNvCxnSpPr/>
          <p:nvPr/>
        </p:nvCxnSpPr>
        <p:spPr>
          <a:xfrm>
            <a:off x="4654025" y="3071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51" name="Google Shape;551;p47"/>
          <p:cNvSpPr/>
          <p:nvPr/>
        </p:nvSpPr>
        <p:spPr>
          <a:xfrm>
            <a:off x="5613125" y="33824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552" name="Google Shape;552;p47"/>
          <p:cNvCxnSpPr/>
          <p:nvPr/>
        </p:nvCxnSpPr>
        <p:spPr>
          <a:xfrm rot="10800000">
            <a:off x="5954375" y="29738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53" name="Google Shape;553;p47"/>
          <p:cNvCxnSpPr/>
          <p:nvPr/>
        </p:nvCxnSpPr>
        <p:spPr>
          <a:xfrm>
            <a:off x="5954375" y="297385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54" name="Google Shape;554;p47"/>
          <p:cNvSpPr/>
          <p:nvPr/>
        </p:nvSpPr>
        <p:spPr>
          <a:xfrm>
            <a:off x="6287000" y="328990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555" name="Google Shape;555;p47"/>
          <p:cNvSpPr/>
          <p:nvPr/>
        </p:nvSpPr>
        <p:spPr>
          <a:xfrm>
            <a:off x="6849800" y="3289913"/>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556" name="Google Shape;556;p47"/>
          <p:cNvSpPr/>
          <p:nvPr/>
        </p:nvSpPr>
        <p:spPr>
          <a:xfrm>
            <a:off x="7472525" y="328990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557" name="Google Shape;557;p47"/>
          <p:cNvSpPr/>
          <p:nvPr/>
        </p:nvSpPr>
        <p:spPr>
          <a:xfrm>
            <a:off x="2018325" y="3232025"/>
            <a:ext cx="7635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558" name="Google Shape;558;p47"/>
          <p:cNvSpPr/>
          <p:nvPr/>
        </p:nvSpPr>
        <p:spPr>
          <a:xfrm>
            <a:off x="7885000" y="2441788"/>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559" name="Google Shape;559;p47"/>
          <p:cNvSpPr txBox="1"/>
          <p:nvPr/>
        </p:nvSpPr>
        <p:spPr>
          <a:xfrm>
            <a:off x="4458250" y="3778050"/>
            <a:ext cx="1247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560" name="Google Shape;560;p47"/>
          <p:cNvSpPr/>
          <p:nvPr/>
        </p:nvSpPr>
        <p:spPr>
          <a:xfrm>
            <a:off x="1184500" y="26829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561" name="Google Shape;561;p47"/>
          <p:cNvCxnSpPr/>
          <p:nvPr/>
        </p:nvCxnSpPr>
        <p:spPr>
          <a:xfrm rot="10800000">
            <a:off x="809725" y="30272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62" name="Google Shape;562;p47"/>
          <p:cNvSpPr/>
          <p:nvPr/>
        </p:nvSpPr>
        <p:spPr>
          <a:xfrm>
            <a:off x="1581875" y="3879384"/>
            <a:ext cx="1621825" cy="872375"/>
          </a:xfrm>
          <a:custGeom>
            <a:rect b="b" l="l" r="r" t="t"/>
            <a:pathLst>
              <a:path extrusionOk="0" h="34895" w="64873">
                <a:moveTo>
                  <a:pt x="0" y="605"/>
                </a:moveTo>
                <a:cubicBezTo>
                  <a:pt x="3935" y="605"/>
                  <a:pt x="9378" y="-1307"/>
                  <a:pt x="11739" y="1841"/>
                </a:cubicBezTo>
                <a:cubicBezTo>
                  <a:pt x="15608" y="7000"/>
                  <a:pt x="12108" y="18028"/>
                  <a:pt x="18226" y="20067"/>
                </a:cubicBezTo>
                <a:cubicBezTo>
                  <a:pt x="24072" y="22016"/>
                  <a:pt x="30527" y="15284"/>
                  <a:pt x="36452" y="16978"/>
                </a:cubicBezTo>
                <a:cubicBezTo>
                  <a:pt x="41854" y="18522"/>
                  <a:pt x="38841" y="29601"/>
                  <a:pt x="43866" y="32115"/>
                </a:cubicBezTo>
                <a:cubicBezTo>
                  <a:pt x="47642" y="34004"/>
                  <a:pt x="52083" y="30163"/>
                  <a:pt x="56223" y="29335"/>
                </a:cubicBezTo>
                <a:cubicBezTo>
                  <a:pt x="59584" y="28663"/>
                  <a:pt x="63788" y="31644"/>
                  <a:pt x="64873" y="34895"/>
                </a:cubicBezTo>
              </a:path>
            </a:pathLst>
          </a:custGeom>
          <a:noFill/>
          <a:ln cap="flat" cmpd="sng" w="28575">
            <a:solidFill>
              <a:srgbClr val="B27373"/>
            </a:solidFill>
            <a:prstDash val="solid"/>
            <a:round/>
            <a:headEnd len="med" w="med" type="none"/>
            <a:tailEnd len="med" w="med" type="none"/>
          </a:ln>
        </p:spPr>
      </p:sp>
      <p:sp>
        <p:nvSpPr>
          <p:cNvPr id="563" name="Google Shape;563;p47"/>
          <p:cNvSpPr txBox="1"/>
          <p:nvPr/>
        </p:nvSpPr>
        <p:spPr>
          <a:xfrm>
            <a:off x="3240000" y="4474450"/>
            <a:ext cx="1149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Anti-sense GOI mRNA</a:t>
            </a:r>
            <a:endParaRPr sz="1200">
              <a:latin typeface="Josefin Sans"/>
              <a:ea typeface="Josefin Sans"/>
              <a:cs typeface="Josefin Sans"/>
              <a:sym typeface="Josefin Sans"/>
            </a:endParaRPr>
          </a:p>
        </p:txBody>
      </p:sp>
      <p:sp>
        <p:nvSpPr>
          <p:cNvPr id="564" name="Google Shape;564;p47"/>
          <p:cNvSpPr/>
          <p:nvPr/>
        </p:nvSpPr>
        <p:spPr>
          <a:xfrm>
            <a:off x="6255200" y="341721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565" name="Google Shape;565;p47"/>
          <p:cNvSpPr txBox="1"/>
          <p:nvPr/>
        </p:nvSpPr>
        <p:spPr>
          <a:xfrm>
            <a:off x="6673850" y="3714975"/>
            <a:ext cx="14109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Blocked repA expression</a:t>
            </a:r>
            <a:endParaRPr sz="1200">
              <a:latin typeface="Josefin Sans"/>
              <a:ea typeface="Josefin Sans"/>
              <a:cs typeface="Josefin Sans"/>
              <a:sym typeface="Josefin Sans"/>
            </a:endParaRPr>
          </a:p>
        </p:txBody>
      </p:sp>
      <p:sp>
        <p:nvSpPr>
          <p:cNvPr id="566" name="Google Shape;566;p47"/>
          <p:cNvSpPr/>
          <p:nvPr/>
        </p:nvSpPr>
        <p:spPr>
          <a:xfrm>
            <a:off x="4518025" y="118362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567" name="Google Shape;567;p47"/>
          <p:cNvCxnSpPr/>
          <p:nvPr/>
        </p:nvCxnSpPr>
        <p:spPr>
          <a:xfrm>
            <a:off x="5259325"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68" name="Google Shape;568;p47"/>
          <p:cNvSpPr txBox="1"/>
          <p:nvPr/>
        </p:nvSpPr>
        <p:spPr>
          <a:xfrm>
            <a:off x="5613125" y="1349963"/>
            <a:ext cx="25632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Leaky expression or sense mRNA</a:t>
            </a:r>
            <a:endParaRPr sz="1200">
              <a:latin typeface="Josefin Sans"/>
              <a:ea typeface="Josefin Sans"/>
              <a:cs typeface="Josefin Sans"/>
              <a:sym typeface="Josefin Sans"/>
            </a:endParaRPr>
          </a:p>
        </p:txBody>
      </p:sp>
      <p:sp>
        <p:nvSpPr>
          <p:cNvPr id="569" name="Google Shape;569;p47"/>
          <p:cNvSpPr txBox="1"/>
          <p:nvPr/>
        </p:nvSpPr>
        <p:spPr>
          <a:xfrm>
            <a:off x="5819575" y="253975"/>
            <a:ext cx="26196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Sense mRNA</a:t>
            </a:r>
            <a:endParaRPr sz="1200">
              <a:latin typeface="Josefin Sans"/>
              <a:ea typeface="Josefin Sans"/>
              <a:cs typeface="Josefin Sans"/>
              <a:sym typeface="Josefin Sans"/>
            </a:endParaRPr>
          </a:p>
        </p:txBody>
      </p:sp>
      <p:cxnSp>
        <p:nvCxnSpPr>
          <p:cNvPr id="570" name="Google Shape;570;p47"/>
          <p:cNvCxnSpPr/>
          <p:nvPr/>
        </p:nvCxnSpPr>
        <p:spPr>
          <a:xfrm>
            <a:off x="6169375" y="656100"/>
            <a:ext cx="1920000" cy="0"/>
          </a:xfrm>
          <a:prstGeom prst="straightConnector1">
            <a:avLst/>
          </a:prstGeom>
          <a:noFill/>
          <a:ln cap="flat" cmpd="sng" w="28575">
            <a:solidFill>
              <a:schemeClr val="accent5"/>
            </a:solidFill>
            <a:prstDash val="solid"/>
            <a:round/>
            <a:headEnd len="med" w="med" type="none"/>
            <a:tailEnd len="med" w="med" type="none"/>
          </a:ln>
        </p:spPr>
      </p:cxnSp>
      <p:sp>
        <p:nvSpPr>
          <p:cNvPr id="571" name="Google Shape;571;p47"/>
          <p:cNvSpPr txBox="1"/>
          <p:nvPr/>
        </p:nvSpPr>
        <p:spPr>
          <a:xfrm>
            <a:off x="5819575" y="781375"/>
            <a:ext cx="26196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a:t>
            </a:r>
            <a:r>
              <a:rPr lang="en-GB" sz="1200">
                <a:latin typeface="Josefin Sans"/>
                <a:ea typeface="Josefin Sans"/>
                <a:cs typeface="Josefin Sans"/>
                <a:sym typeface="Josefin Sans"/>
              </a:rPr>
              <a:t>ense mRNA</a:t>
            </a:r>
            <a:endParaRPr sz="1200">
              <a:latin typeface="Josefin Sans"/>
              <a:ea typeface="Josefin Sans"/>
              <a:cs typeface="Josefin Sans"/>
              <a:sym typeface="Josefin Sans"/>
            </a:endParaRPr>
          </a:p>
        </p:txBody>
      </p:sp>
      <p:cxnSp>
        <p:nvCxnSpPr>
          <p:cNvPr id="572" name="Google Shape;572;p47"/>
          <p:cNvCxnSpPr/>
          <p:nvPr/>
        </p:nvCxnSpPr>
        <p:spPr>
          <a:xfrm>
            <a:off x="6097975" y="1143250"/>
            <a:ext cx="1920000" cy="0"/>
          </a:xfrm>
          <a:prstGeom prst="straightConnector1">
            <a:avLst/>
          </a:prstGeom>
          <a:noFill/>
          <a:ln cap="flat" cmpd="sng" w="28575">
            <a:solidFill>
              <a:srgbClr val="037784"/>
            </a:solidFill>
            <a:prstDash val="solid"/>
            <a:round/>
            <a:headEnd len="med" w="med" type="none"/>
            <a:tailEnd len="med" w="med" type="none"/>
          </a:ln>
        </p:spPr>
      </p:cxnSp>
      <p:sp>
        <p:nvSpPr>
          <p:cNvPr id="573" name="Google Shape;573;p47"/>
          <p:cNvSpPr/>
          <p:nvPr/>
        </p:nvSpPr>
        <p:spPr>
          <a:xfrm>
            <a:off x="6899925" y="2034700"/>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574" name="Google Shape;574;p47"/>
          <p:cNvCxnSpPr/>
          <p:nvPr/>
        </p:nvCxnSpPr>
        <p:spPr>
          <a:xfrm rot="10800000">
            <a:off x="6563500" y="237895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75" name="Google Shape;575;p47"/>
          <p:cNvSpPr txBox="1"/>
          <p:nvPr/>
        </p:nvSpPr>
        <p:spPr>
          <a:xfrm>
            <a:off x="4578525" y="2161925"/>
            <a:ext cx="1920000" cy="497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GB" sz="1200">
                <a:latin typeface="Josefin Sans"/>
                <a:ea typeface="Josefin Sans"/>
                <a:cs typeface="Josefin Sans"/>
                <a:sym typeface="Josefin Sans"/>
              </a:rPr>
              <a:t>Low expression of anti-sense mRNA</a:t>
            </a:r>
            <a:endParaRPr sz="1200">
              <a:latin typeface="Josefin Sans"/>
              <a:ea typeface="Josefin Sans"/>
              <a:cs typeface="Josefin Sans"/>
              <a:sym typeface="Josefin Sans"/>
            </a:endParaRPr>
          </a:p>
        </p:txBody>
      </p:sp>
      <p:cxnSp>
        <p:nvCxnSpPr>
          <p:cNvPr id="576" name="Google Shape;576;p47"/>
          <p:cNvCxnSpPr/>
          <p:nvPr/>
        </p:nvCxnSpPr>
        <p:spPr>
          <a:xfrm flipH="1" rot="10800000">
            <a:off x="5840300" y="2917625"/>
            <a:ext cx="414900" cy="308700"/>
          </a:xfrm>
          <a:prstGeom prst="straightConnector1">
            <a:avLst/>
          </a:prstGeom>
          <a:noFill/>
          <a:ln cap="flat" cmpd="sng" w="19050">
            <a:solidFill>
              <a:srgbClr val="980000"/>
            </a:solidFill>
            <a:prstDash val="solid"/>
            <a:round/>
            <a:headEnd len="med" w="med" type="none"/>
            <a:tailEnd len="med" w="med" type="none"/>
          </a:ln>
        </p:spPr>
      </p:cxnSp>
      <p:cxnSp>
        <p:nvCxnSpPr>
          <p:cNvPr id="577" name="Google Shape;577;p47"/>
          <p:cNvCxnSpPr/>
          <p:nvPr/>
        </p:nvCxnSpPr>
        <p:spPr>
          <a:xfrm>
            <a:off x="5719925" y="2912675"/>
            <a:ext cx="472800" cy="318600"/>
          </a:xfrm>
          <a:prstGeom prst="straightConnector1">
            <a:avLst/>
          </a:prstGeom>
          <a:noFill/>
          <a:ln cap="flat" cmpd="sng" w="19050">
            <a:solidFill>
              <a:srgbClr val="980000"/>
            </a:solidFill>
            <a:prstDash val="solid"/>
            <a:round/>
            <a:headEnd len="med" w="med" type="none"/>
            <a:tailEnd len="med" w="med" type="none"/>
          </a:ln>
        </p:spPr>
      </p:cxn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1" name="Shape 581"/>
        <p:cNvGrpSpPr/>
        <p:nvPr/>
      </p:nvGrpSpPr>
      <p:grpSpPr>
        <a:xfrm>
          <a:off x="0" y="0"/>
          <a:ext cx="0" cy="0"/>
          <a:chOff x="0" y="0"/>
          <a:chExt cx="0" cy="0"/>
        </a:xfrm>
      </p:grpSpPr>
      <p:sp>
        <p:nvSpPr>
          <p:cNvPr id="582" name="Google Shape;582;p48"/>
          <p:cNvSpPr txBox="1"/>
          <p:nvPr/>
        </p:nvSpPr>
        <p:spPr>
          <a:xfrm>
            <a:off x="245525" y="208675"/>
            <a:ext cx="5036100" cy="572700"/>
          </a:xfrm>
          <a:prstGeom prst="rect">
            <a:avLst/>
          </a:prstGeom>
          <a:noFill/>
          <a:ln>
            <a:noFill/>
          </a:ln>
        </p:spPr>
        <p:txBody>
          <a:bodyPr anchorCtr="0" anchor="t" bIns="91425" lIns="91425" spcFirstLastPara="1" rIns="91425" wrap="square" tIns="91425">
            <a:noAutofit/>
          </a:bodyPr>
          <a:lstStyle/>
          <a:p>
            <a:pPr indent="-355600" lvl="0" marL="457200" rtl="0" algn="l">
              <a:spcBef>
                <a:spcPts val="0"/>
              </a:spcBef>
              <a:spcAft>
                <a:spcPts val="0"/>
              </a:spcAft>
              <a:buSzPts val="2000"/>
              <a:buFont typeface="Josefin Sans"/>
              <a:buAutoNum type="arabicPeriod"/>
            </a:pPr>
            <a:r>
              <a:rPr lang="en-GB" sz="2000">
                <a:latin typeface="Josefin Sans"/>
                <a:ea typeface="Josefin Sans"/>
                <a:cs typeface="Josefin Sans"/>
                <a:sym typeface="Josefin Sans"/>
              </a:rPr>
              <a:t>Normal conditions in the cell...</a:t>
            </a:r>
            <a:endParaRPr sz="2000">
              <a:latin typeface="Josefin Sans"/>
              <a:ea typeface="Josefin Sans"/>
              <a:cs typeface="Josefin Sans"/>
              <a:sym typeface="Josefin Sans"/>
            </a:endParaRPr>
          </a:p>
        </p:txBody>
      </p:sp>
      <p:sp>
        <p:nvSpPr>
          <p:cNvPr id="583" name="Google Shape;583;p48"/>
          <p:cNvSpPr/>
          <p:nvPr/>
        </p:nvSpPr>
        <p:spPr>
          <a:xfrm>
            <a:off x="458900" y="1936475"/>
            <a:ext cx="24753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Expression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
        <p:nvSpPr>
          <p:cNvPr id="584" name="Google Shape;584;p48"/>
          <p:cNvSpPr/>
          <p:nvPr/>
        </p:nvSpPr>
        <p:spPr>
          <a:xfrm>
            <a:off x="4283575" y="1961375"/>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85" name="Google Shape;585;p48"/>
          <p:cNvSpPr/>
          <p:nvPr/>
        </p:nvSpPr>
        <p:spPr>
          <a:xfrm>
            <a:off x="620725" y="3270550"/>
            <a:ext cx="1226400" cy="3933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586" name="Google Shape;586;p48"/>
          <p:cNvSpPr/>
          <p:nvPr/>
        </p:nvSpPr>
        <p:spPr>
          <a:xfrm>
            <a:off x="6207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587" name="Google Shape;587;p48"/>
          <p:cNvSpPr/>
          <p:nvPr/>
        </p:nvSpPr>
        <p:spPr>
          <a:xfrm>
            <a:off x="1991525" y="1805400"/>
            <a:ext cx="763500" cy="239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 O B’</a:t>
            </a:r>
            <a:endParaRPr>
              <a:latin typeface="Josefin Sans"/>
              <a:ea typeface="Josefin Sans"/>
              <a:cs typeface="Josefin Sans"/>
              <a:sym typeface="Josefin Sans"/>
            </a:endParaRPr>
          </a:p>
        </p:txBody>
      </p:sp>
      <p:cxnSp>
        <p:nvCxnSpPr>
          <p:cNvPr id="588" name="Google Shape;588;p48"/>
          <p:cNvCxnSpPr>
            <a:stCxn id="583" idx="0"/>
          </p:cNvCxnSpPr>
          <p:nvPr/>
        </p:nvCxnSpPr>
        <p:spPr>
          <a:xfrm rot="10800000">
            <a:off x="1692650" y="1527875"/>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89" name="Google Shape;589;p48"/>
          <p:cNvCxnSpPr/>
          <p:nvPr/>
        </p:nvCxnSpPr>
        <p:spPr>
          <a:xfrm>
            <a:off x="1692650"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90" name="Google Shape;590;p48"/>
          <p:cNvSpPr/>
          <p:nvPr/>
        </p:nvSpPr>
        <p:spPr>
          <a:xfrm>
            <a:off x="44842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591" name="Google Shape;591;p48"/>
          <p:cNvCxnSpPr/>
          <p:nvPr/>
        </p:nvCxnSpPr>
        <p:spPr>
          <a:xfrm rot="10800000">
            <a:off x="4825525" y="14679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92" name="Google Shape;592;p48"/>
          <p:cNvCxnSpPr/>
          <p:nvPr/>
        </p:nvCxnSpPr>
        <p:spPr>
          <a:xfrm>
            <a:off x="4825525" y="1467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593" name="Google Shape;593;p48"/>
          <p:cNvSpPr/>
          <p:nvPr/>
        </p:nvSpPr>
        <p:spPr>
          <a:xfrm>
            <a:off x="5170675" y="177635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594" name="Google Shape;594;p48"/>
          <p:cNvSpPr/>
          <p:nvPr/>
        </p:nvSpPr>
        <p:spPr>
          <a:xfrm>
            <a:off x="5733475" y="1776350"/>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595" name="Google Shape;595;p48"/>
          <p:cNvSpPr/>
          <p:nvPr/>
        </p:nvSpPr>
        <p:spPr>
          <a:xfrm>
            <a:off x="7568875" y="177635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596" name="Google Shape;596;p48"/>
          <p:cNvSpPr/>
          <p:nvPr/>
        </p:nvSpPr>
        <p:spPr>
          <a:xfrm>
            <a:off x="6882475" y="186890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sp>
        <p:nvSpPr>
          <p:cNvPr id="597" name="Google Shape;597;p48"/>
          <p:cNvSpPr/>
          <p:nvPr/>
        </p:nvSpPr>
        <p:spPr>
          <a:xfrm>
            <a:off x="4738750" y="3309263"/>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598" name="Google Shape;598;p48"/>
          <p:cNvCxnSpPr/>
          <p:nvPr/>
        </p:nvCxnSpPr>
        <p:spPr>
          <a:xfrm rot="10800000">
            <a:off x="4654025" y="30719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599" name="Google Shape;599;p48"/>
          <p:cNvCxnSpPr/>
          <p:nvPr/>
        </p:nvCxnSpPr>
        <p:spPr>
          <a:xfrm>
            <a:off x="4654025" y="30719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00" name="Google Shape;600;p48"/>
          <p:cNvSpPr/>
          <p:nvPr/>
        </p:nvSpPr>
        <p:spPr>
          <a:xfrm>
            <a:off x="5613125" y="3382450"/>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601" name="Google Shape;601;p48"/>
          <p:cNvCxnSpPr/>
          <p:nvPr/>
        </p:nvCxnSpPr>
        <p:spPr>
          <a:xfrm rot="10800000">
            <a:off x="5954375" y="297386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602" name="Google Shape;602;p48"/>
          <p:cNvCxnSpPr/>
          <p:nvPr/>
        </p:nvCxnSpPr>
        <p:spPr>
          <a:xfrm>
            <a:off x="5954375" y="297385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03" name="Google Shape;603;p48"/>
          <p:cNvSpPr/>
          <p:nvPr/>
        </p:nvSpPr>
        <p:spPr>
          <a:xfrm>
            <a:off x="6287000" y="3289900"/>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604" name="Google Shape;604;p48"/>
          <p:cNvSpPr/>
          <p:nvPr/>
        </p:nvSpPr>
        <p:spPr>
          <a:xfrm>
            <a:off x="6849800" y="3289913"/>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605" name="Google Shape;605;p48"/>
          <p:cNvSpPr/>
          <p:nvPr/>
        </p:nvSpPr>
        <p:spPr>
          <a:xfrm>
            <a:off x="7472525" y="3289900"/>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606" name="Google Shape;606;p48"/>
          <p:cNvSpPr/>
          <p:nvPr/>
        </p:nvSpPr>
        <p:spPr>
          <a:xfrm>
            <a:off x="2018325" y="3232025"/>
            <a:ext cx="7635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607" name="Google Shape;607;p48"/>
          <p:cNvSpPr/>
          <p:nvPr/>
        </p:nvSpPr>
        <p:spPr>
          <a:xfrm>
            <a:off x="7885000" y="2441788"/>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608" name="Google Shape;608;p48"/>
          <p:cNvSpPr txBox="1"/>
          <p:nvPr/>
        </p:nvSpPr>
        <p:spPr>
          <a:xfrm>
            <a:off x="4458250" y="3778050"/>
            <a:ext cx="1247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Heat-sensitive repressor</a:t>
            </a:r>
            <a:endParaRPr sz="1200">
              <a:latin typeface="Josefin Sans"/>
              <a:ea typeface="Josefin Sans"/>
              <a:cs typeface="Josefin Sans"/>
              <a:sym typeface="Josefin Sans"/>
            </a:endParaRPr>
          </a:p>
        </p:txBody>
      </p:sp>
      <p:sp>
        <p:nvSpPr>
          <p:cNvPr id="609" name="Google Shape;609;p48"/>
          <p:cNvSpPr/>
          <p:nvPr/>
        </p:nvSpPr>
        <p:spPr>
          <a:xfrm>
            <a:off x="1184500" y="26829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610" name="Google Shape;610;p48"/>
          <p:cNvCxnSpPr/>
          <p:nvPr/>
        </p:nvCxnSpPr>
        <p:spPr>
          <a:xfrm rot="10800000">
            <a:off x="809725" y="302722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11" name="Google Shape;611;p48"/>
          <p:cNvSpPr/>
          <p:nvPr/>
        </p:nvSpPr>
        <p:spPr>
          <a:xfrm>
            <a:off x="1581875" y="3879384"/>
            <a:ext cx="1621825" cy="872375"/>
          </a:xfrm>
          <a:custGeom>
            <a:rect b="b" l="l" r="r" t="t"/>
            <a:pathLst>
              <a:path extrusionOk="0" h="34895" w="64873">
                <a:moveTo>
                  <a:pt x="0" y="605"/>
                </a:moveTo>
                <a:cubicBezTo>
                  <a:pt x="3935" y="605"/>
                  <a:pt x="9378" y="-1307"/>
                  <a:pt x="11739" y="1841"/>
                </a:cubicBezTo>
                <a:cubicBezTo>
                  <a:pt x="15608" y="7000"/>
                  <a:pt x="12108" y="18028"/>
                  <a:pt x="18226" y="20067"/>
                </a:cubicBezTo>
                <a:cubicBezTo>
                  <a:pt x="24072" y="22016"/>
                  <a:pt x="30527" y="15284"/>
                  <a:pt x="36452" y="16978"/>
                </a:cubicBezTo>
                <a:cubicBezTo>
                  <a:pt x="41854" y="18522"/>
                  <a:pt x="38841" y="29601"/>
                  <a:pt x="43866" y="32115"/>
                </a:cubicBezTo>
                <a:cubicBezTo>
                  <a:pt x="47642" y="34004"/>
                  <a:pt x="52083" y="30163"/>
                  <a:pt x="56223" y="29335"/>
                </a:cubicBezTo>
                <a:cubicBezTo>
                  <a:pt x="59584" y="28663"/>
                  <a:pt x="63788" y="31644"/>
                  <a:pt x="64873" y="34895"/>
                </a:cubicBezTo>
              </a:path>
            </a:pathLst>
          </a:custGeom>
          <a:noFill/>
          <a:ln cap="flat" cmpd="sng" w="28575">
            <a:solidFill>
              <a:srgbClr val="B27373"/>
            </a:solidFill>
            <a:prstDash val="solid"/>
            <a:round/>
            <a:headEnd len="med" w="med" type="none"/>
            <a:tailEnd len="med" w="med" type="none"/>
          </a:ln>
        </p:spPr>
      </p:sp>
      <p:sp>
        <p:nvSpPr>
          <p:cNvPr id="612" name="Google Shape;612;p48"/>
          <p:cNvSpPr txBox="1"/>
          <p:nvPr/>
        </p:nvSpPr>
        <p:spPr>
          <a:xfrm>
            <a:off x="3240000" y="4474450"/>
            <a:ext cx="11490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Anti-sense GOI mRNA</a:t>
            </a:r>
            <a:endParaRPr sz="1200">
              <a:latin typeface="Josefin Sans"/>
              <a:ea typeface="Josefin Sans"/>
              <a:cs typeface="Josefin Sans"/>
              <a:sym typeface="Josefin Sans"/>
            </a:endParaRPr>
          </a:p>
        </p:txBody>
      </p:sp>
      <p:sp>
        <p:nvSpPr>
          <p:cNvPr id="613" name="Google Shape;613;p48"/>
          <p:cNvSpPr/>
          <p:nvPr/>
        </p:nvSpPr>
        <p:spPr>
          <a:xfrm>
            <a:off x="6255200" y="3417213"/>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614" name="Google Shape;614;p48"/>
          <p:cNvSpPr txBox="1"/>
          <p:nvPr/>
        </p:nvSpPr>
        <p:spPr>
          <a:xfrm>
            <a:off x="6673850" y="3714975"/>
            <a:ext cx="14109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Blocked repA expression</a:t>
            </a:r>
            <a:endParaRPr sz="1200">
              <a:latin typeface="Josefin Sans"/>
              <a:ea typeface="Josefin Sans"/>
              <a:cs typeface="Josefin Sans"/>
              <a:sym typeface="Josefin Sans"/>
            </a:endParaRPr>
          </a:p>
        </p:txBody>
      </p:sp>
      <p:sp>
        <p:nvSpPr>
          <p:cNvPr id="615" name="Google Shape;615;p48"/>
          <p:cNvSpPr/>
          <p:nvPr/>
        </p:nvSpPr>
        <p:spPr>
          <a:xfrm>
            <a:off x="4518025" y="118362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616" name="Google Shape;616;p48"/>
          <p:cNvCxnSpPr/>
          <p:nvPr/>
        </p:nvCxnSpPr>
        <p:spPr>
          <a:xfrm>
            <a:off x="5259325" y="15278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17" name="Google Shape;617;p48"/>
          <p:cNvSpPr/>
          <p:nvPr/>
        </p:nvSpPr>
        <p:spPr>
          <a:xfrm>
            <a:off x="6899925" y="2034700"/>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618" name="Google Shape;618;p48"/>
          <p:cNvCxnSpPr/>
          <p:nvPr/>
        </p:nvCxnSpPr>
        <p:spPr>
          <a:xfrm rot="10800000">
            <a:off x="6563500" y="2378950"/>
            <a:ext cx="385500" cy="0"/>
          </a:xfrm>
          <a:prstGeom prst="straightConnector1">
            <a:avLst/>
          </a:prstGeom>
          <a:noFill/>
          <a:ln cap="flat" cmpd="sng" w="19050">
            <a:solidFill>
              <a:srgbClr val="000000"/>
            </a:solidFill>
            <a:prstDash val="solid"/>
            <a:round/>
            <a:headEnd len="med" w="med" type="none"/>
            <a:tailEnd len="med" w="med" type="triangle"/>
          </a:ln>
        </p:spPr>
      </p:cxnSp>
      <p:grpSp>
        <p:nvGrpSpPr>
          <p:cNvPr id="619" name="Google Shape;619;p48"/>
          <p:cNvGrpSpPr/>
          <p:nvPr/>
        </p:nvGrpSpPr>
        <p:grpSpPr>
          <a:xfrm>
            <a:off x="6153950" y="859750"/>
            <a:ext cx="1920000" cy="160100"/>
            <a:chOff x="6029075" y="1197400"/>
            <a:chExt cx="1920000" cy="160100"/>
          </a:xfrm>
        </p:grpSpPr>
        <p:cxnSp>
          <p:nvCxnSpPr>
            <p:cNvPr id="620" name="Google Shape;620;p48"/>
            <p:cNvCxnSpPr/>
            <p:nvPr/>
          </p:nvCxnSpPr>
          <p:spPr>
            <a:xfrm>
              <a:off x="6029075" y="1205100"/>
              <a:ext cx="1920000" cy="0"/>
            </a:xfrm>
            <a:prstGeom prst="straightConnector1">
              <a:avLst/>
            </a:prstGeom>
            <a:noFill/>
            <a:ln cap="flat" cmpd="sng" w="28575">
              <a:solidFill>
                <a:schemeClr val="accent5"/>
              </a:solidFill>
              <a:prstDash val="solid"/>
              <a:round/>
              <a:headEnd len="med" w="med" type="none"/>
              <a:tailEnd len="med" w="med" type="none"/>
            </a:ln>
          </p:spPr>
        </p:cxnSp>
        <p:cxnSp>
          <p:nvCxnSpPr>
            <p:cNvPr id="621" name="Google Shape;621;p48"/>
            <p:cNvCxnSpPr/>
            <p:nvPr/>
          </p:nvCxnSpPr>
          <p:spPr>
            <a:xfrm>
              <a:off x="6029075" y="1357500"/>
              <a:ext cx="1920000" cy="0"/>
            </a:xfrm>
            <a:prstGeom prst="straightConnector1">
              <a:avLst/>
            </a:prstGeom>
            <a:noFill/>
            <a:ln cap="flat" cmpd="sng" w="28575">
              <a:solidFill>
                <a:srgbClr val="037784"/>
              </a:solidFill>
              <a:prstDash val="solid"/>
              <a:round/>
              <a:headEnd len="med" w="med" type="none"/>
              <a:tailEnd len="med" w="med" type="none"/>
            </a:ln>
          </p:spPr>
        </p:cxnSp>
        <p:cxnSp>
          <p:nvCxnSpPr>
            <p:cNvPr id="622" name="Google Shape;622;p48"/>
            <p:cNvCxnSpPr/>
            <p:nvPr/>
          </p:nvCxnSpPr>
          <p:spPr>
            <a:xfrm>
              <a:off x="6183300" y="11974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3" name="Google Shape;623;p48"/>
            <p:cNvCxnSpPr/>
            <p:nvPr/>
          </p:nvCxnSpPr>
          <p:spPr>
            <a:xfrm>
              <a:off x="6339875"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4" name="Google Shape;624;p48"/>
            <p:cNvCxnSpPr/>
            <p:nvPr/>
          </p:nvCxnSpPr>
          <p:spPr>
            <a:xfrm>
              <a:off x="6501825"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5" name="Google Shape;625;p48"/>
            <p:cNvCxnSpPr/>
            <p:nvPr/>
          </p:nvCxnSpPr>
          <p:spPr>
            <a:xfrm>
              <a:off x="6640500" y="1208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6" name="Google Shape;626;p48"/>
            <p:cNvCxnSpPr/>
            <p:nvPr/>
          </p:nvCxnSpPr>
          <p:spPr>
            <a:xfrm>
              <a:off x="6800600"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7" name="Google Shape;627;p48"/>
            <p:cNvCxnSpPr/>
            <p:nvPr/>
          </p:nvCxnSpPr>
          <p:spPr>
            <a:xfrm>
              <a:off x="6949000" y="1205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8" name="Google Shape;628;p48"/>
            <p:cNvCxnSpPr/>
            <p:nvPr/>
          </p:nvCxnSpPr>
          <p:spPr>
            <a:xfrm>
              <a:off x="7090825" y="1205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29" name="Google Shape;629;p48"/>
            <p:cNvCxnSpPr/>
            <p:nvPr/>
          </p:nvCxnSpPr>
          <p:spPr>
            <a:xfrm>
              <a:off x="7281675" y="1211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30" name="Google Shape;630;p48"/>
            <p:cNvCxnSpPr/>
            <p:nvPr/>
          </p:nvCxnSpPr>
          <p:spPr>
            <a:xfrm>
              <a:off x="7472525" y="1211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31" name="Google Shape;631;p48"/>
            <p:cNvCxnSpPr/>
            <p:nvPr/>
          </p:nvCxnSpPr>
          <p:spPr>
            <a:xfrm>
              <a:off x="7616600"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32" name="Google Shape;632;p48"/>
            <p:cNvCxnSpPr/>
            <p:nvPr/>
          </p:nvCxnSpPr>
          <p:spPr>
            <a:xfrm>
              <a:off x="7761300" y="1205663"/>
              <a:ext cx="0" cy="146400"/>
            </a:xfrm>
            <a:prstGeom prst="straightConnector1">
              <a:avLst/>
            </a:prstGeom>
            <a:noFill/>
            <a:ln cap="flat" cmpd="sng" w="28575">
              <a:solidFill>
                <a:schemeClr val="accent5"/>
              </a:solidFill>
              <a:prstDash val="solid"/>
              <a:round/>
              <a:headEnd len="med" w="med" type="none"/>
              <a:tailEnd len="med" w="med" type="none"/>
            </a:ln>
          </p:spPr>
        </p:cxnSp>
      </p:grpSp>
      <p:sp>
        <p:nvSpPr>
          <p:cNvPr id="633" name="Google Shape;633;p48"/>
          <p:cNvSpPr txBox="1"/>
          <p:nvPr/>
        </p:nvSpPr>
        <p:spPr>
          <a:xfrm>
            <a:off x="5613125" y="1349963"/>
            <a:ext cx="25632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Leaky expression or sense mRNA</a:t>
            </a:r>
            <a:endParaRPr sz="1200">
              <a:latin typeface="Josefin Sans"/>
              <a:ea typeface="Josefin Sans"/>
              <a:cs typeface="Josefin Sans"/>
              <a:sym typeface="Josefin Sans"/>
            </a:endParaRPr>
          </a:p>
        </p:txBody>
      </p:sp>
      <p:sp>
        <p:nvSpPr>
          <p:cNvPr id="634" name="Google Shape;634;p48"/>
          <p:cNvSpPr txBox="1"/>
          <p:nvPr/>
        </p:nvSpPr>
        <p:spPr>
          <a:xfrm>
            <a:off x="5853200" y="353475"/>
            <a:ext cx="2619600" cy="354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Complementation of anti-sense and s</a:t>
            </a:r>
            <a:r>
              <a:rPr lang="en-GB" sz="1200">
                <a:latin typeface="Josefin Sans"/>
                <a:ea typeface="Josefin Sans"/>
                <a:cs typeface="Josefin Sans"/>
                <a:sym typeface="Josefin Sans"/>
              </a:rPr>
              <a:t>ense mRNA</a:t>
            </a:r>
            <a:endParaRPr sz="1200">
              <a:latin typeface="Josefin Sans"/>
              <a:ea typeface="Josefin Sans"/>
              <a:cs typeface="Josefin Sans"/>
              <a:sym typeface="Josefin Sans"/>
            </a:endParaRPr>
          </a:p>
        </p:txBody>
      </p:sp>
      <p:sp>
        <p:nvSpPr>
          <p:cNvPr id="635" name="Google Shape;635;p48"/>
          <p:cNvSpPr txBox="1"/>
          <p:nvPr/>
        </p:nvSpPr>
        <p:spPr>
          <a:xfrm>
            <a:off x="4578525" y="2161925"/>
            <a:ext cx="1920000" cy="497400"/>
          </a:xfrm>
          <a:prstGeom prst="rect">
            <a:avLst/>
          </a:prstGeom>
          <a:noFill/>
          <a:ln>
            <a:noFill/>
          </a:ln>
        </p:spPr>
        <p:txBody>
          <a:bodyPr anchorCtr="0" anchor="t" bIns="91425" lIns="91425" spcFirstLastPara="1" rIns="91425" wrap="square" tIns="91425">
            <a:noAutofit/>
          </a:bodyPr>
          <a:lstStyle/>
          <a:p>
            <a:pPr indent="0" lvl="0" marL="0" rtl="0" algn="r">
              <a:spcBef>
                <a:spcPts val="0"/>
              </a:spcBef>
              <a:spcAft>
                <a:spcPts val="0"/>
              </a:spcAft>
              <a:buNone/>
            </a:pPr>
            <a:r>
              <a:rPr lang="en-GB" sz="1200">
                <a:latin typeface="Josefin Sans"/>
                <a:ea typeface="Josefin Sans"/>
                <a:cs typeface="Josefin Sans"/>
                <a:sym typeface="Josefin Sans"/>
              </a:rPr>
              <a:t>Low expression of anti-sense mRNA</a:t>
            </a:r>
            <a:endParaRPr sz="1200">
              <a:latin typeface="Josefin Sans"/>
              <a:ea typeface="Josefin Sans"/>
              <a:cs typeface="Josefin Sans"/>
              <a:sym typeface="Josefin Sans"/>
            </a:endParaRPr>
          </a:p>
        </p:txBody>
      </p:sp>
      <p:cxnSp>
        <p:nvCxnSpPr>
          <p:cNvPr id="636" name="Google Shape;636;p48"/>
          <p:cNvCxnSpPr/>
          <p:nvPr/>
        </p:nvCxnSpPr>
        <p:spPr>
          <a:xfrm>
            <a:off x="5719925" y="2912675"/>
            <a:ext cx="472800" cy="318600"/>
          </a:xfrm>
          <a:prstGeom prst="straightConnector1">
            <a:avLst/>
          </a:prstGeom>
          <a:noFill/>
          <a:ln cap="flat" cmpd="sng" w="19050">
            <a:solidFill>
              <a:srgbClr val="980000"/>
            </a:solidFill>
            <a:prstDash val="solid"/>
            <a:round/>
            <a:headEnd len="med" w="med" type="none"/>
            <a:tailEnd len="med" w="med" type="none"/>
          </a:ln>
        </p:spPr>
      </p:cxnSp>
      <p:cxnSp>
        <p:nvCxnSpPr>
          <p:cNvPr id="637" name="Google Shape;637;p48"/>
          <p:cNvCxnSpPr/>
          <p:nvPr/>
        </p:nvCxnSpPr>
        <p:spPr>
          <a:xfrm>
            <a:off x="5719925" y="2912675"/>
            <a:ext cx="472800" cy="318600"/>
          </a:xfrm>
          <a:prstGeom prst="straightConnector1">
            <a:avLst/>
          </a:prstGeom>
          <a:noFill/>
          <a:ln cap="flat" cmpd="sng" w="19050">
            <a:solidFill>
              <a:srgbClr val="980000"/>
            </a:solidFill>
            <a:prstDash val="solid"/>
            <a:round/>
            <a:headEnd len="med" w="med" type="none"/>
            <a:tailEnd len="med" w="med" type="none"/>
          </a:ln>
        </p:spPr>
      </p:cxnSp>
      <p:cxnSp>
        <p:nvCxnSpPr>
          <p:cNvPr id="638" name="Google Shape;638;p48"/>
          <p:cNvCxnSpPr/>
          <p:nvPr/>
        </p:nvCxnSpPr>
        <p:spPr>
          <a:xfrm flipH="1" rot="10800000">
            <a:off x="5840300" y="2917625"/>
            <a:ext cx="414900" cy="308700"/>
          </a:xfrm>
          <a:prstGeom prst="straightConnector1">
            <a:avLst/>
          </a:prstGeom>
          <a:noFill/>
          <a:ln cap="flat" cmpd="sng" w="19050">
            <a:solidFill>
              <a:srgbClr val="980000"/>
            </a:solidFill>
            <a:prstDash val="solid"/>
            <a:round/>
            <a:headEnd len="med" w="med" type="none"/>
            <a:tailEnd len="med" w="med" type="non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2" name="Shape 642"/>
        <p:cNvGrpSpPr/>
        <p:nvPr/>
      </p:nvGrpSpPr>
      <p:grpSpPr>
        <a:xfrm>
          <a:off x="0" y="0"/>
          <a:ext cx="0" cy="0"/>
          <a:chOff x="0" y="0"/>
          <a:chExt cx="0" cy="0"/>
        </a:xfrm>
      </p:grpSpPr>
      <p:sp>
        <p:nvSpPr>
          <p:cNvPr id="643" name="Google Shape;643;p49"/>
          <p:cNvSpPr txBox="1"/>
          <p:nvPr/>
        </p:nvSpPr>
        <p:spPr>
          <a:xfrm>
            <a:off x="245525" y="208675"/>
            <a:ext cx="1634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000">
                <a:latin typeface="Josefin Sans"/>
                <a:ea typeface="Josefin Sans"/>
                <a:cs typeface="Josefin Sans"/>
                <a:sym typeface="Josefin Sans"/>
              </a:rPr>
              <a:t>2. At 42ºC</a:t>
            </a:r>
            <a:endParaRPr sz="2000">
              <a:latin typeface="Josefin Sans"/>
              <a:ea typeface="Josefin Sans"/>
              <a:cs typeface="Josefin Sans"/>
              <a:sym typeface="Josefin Sans"/>
            </a:endParaRPr>
          </a:p>
        </p:txBody>
      </p:sp>
      <p:grpSp>
        <p:nvGrpSpPr>
          <p:cNvPr id="644" name="Google Shape;644;p49"/>
          <p:cNvGrpSpPr/>
          <p:nvPr/>
        </p:nvGrpSpPr>
        <p:grpSpPr>
          <a:xfrm>
            <a:off x="785732" y="1248716"/>
            <a:ext cx="4922666" cy="2642129"/>
            <a:chOff x="2124375" y="1552788"/>
            <a:chExt cx="4401525" cy="2215250"/>
          </a:xfrm>
        </p:grpSpPr>
        <p:sp>
          <p:nvSpPr>
            <p:cNvPr id="645" name="Google Shape;645;p49"/>
            <p:cNvSpPr/>
            <p:nvPr/>
          </p:nvSpPr>
          <p:spPr>
            <a:xfrm>
              <a:off x="2124375" y="2046200"/>
              <a:ext cx="4048800" cy="15192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Control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None/>
              </a:pPr>
              <a:r>
                <a:t/>
              </a:r>
              <a:endParaRPr/>
            </a:p>
          </p:txBody>
        </p:sp>
        <p:sp>
          <p:nvSpPr>
            <p:cNvPr id="646" name="Google Shape;646;p49"/>
            <p:cNvSpPr/>
            <p:nvPr/>
          </p:nvSpPr>
          <p:spPr>
            <a:xfrm>
              <a:off x="2325075" y="1953725"/>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647" name="Google Shape;647;p49"/>
            <p:cNvCxnSpPr/>
            <p:nvPr/>
          </p:nvCxnSpPr>
          <p:spPr>
            <a:xfrm rot="10800000">
              <a:off x="2666325" y="15527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648" name="Google Shape;648;p49"/>
            <p:cNvCxnSpPr/>
            <p:nvPr/>
          </p:nvCxnSpPr>
          <p:spPr>
            <a:xfrm>
              <a:off x="2666325" y="155280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49" name="Google Shape;649;p49"/>
            <p:cNvSpPr/>
            <p:nvPr/>
          </p:nvSpPr>
          <p:spPr>
            <a:xfrm>
              <a:off x="3011475" y="1861175"/>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650" name="Google Shape;650;p49"/>
            <p:cNvSpPr/>
            <p:nvPr/>
          </p:nvSpPr>
          <p:spPr>
            <a:xfrm>
              <a:off x="3574275" y="1861175"/>
              <a:ext cx="1149000" cy="393300"/>
            </a:xfrm>
            <a:prstGeom prst="rect">
              <a:avLst/>
            </a:prstGeom>
            <a:solidFill>
              <a:srgbClr val="00A1B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Integrase</a:t>
              </a:r>
              <a:endParaRPr>
                <a:latin typeface="Josefin Sans"/>
                <a:ea typeface="Josefin Sans"/>
                <a:cs typeface="Josefin Sans"/>
                <a:sym typeface="Josefin Sans"/>
              </a:endParaRPr>
            </a:p>
          </p:txBody>
        </p:sp>
        <p:sp>
          <p:nvSpPr>
            <p:cNvPr id="651" name="Google Shape;651;p49"/>
            <p:cNvSpPr/>
            <p:nvPr/>
          </p:nvSpPr>
          <p:spPr>
            <a:xfrm>
              <a:off x="5409675" y="1861175"/>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652" name="Google Shape;652;p49"/>
            <p:cNvSpPr/>
            <p:nvPr/>
          </p:nvSpPr>
          <p:spPr>
            <a:xfrm>
              <a:off x="4723275" y="1953725"/>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OmpA</a:t>
              </a:r>
              <a:endParaRPr sz="1000">
                <a:latin typeface="Josefin Sans"/>
                <a:ea typeface="Josefin Sans"/>
                <a:cs typeface="Josefin Sans"/>
                <a:sym typeface="Josefin Sans"/>
              </a:endParaRPr>
            </a:p>
          </p:txBody>
        </p:sp>
        <p:sp>
          <p:nvSpPr>
            <p:cNvPr id="653" name="Google Shape;653;p49"/>
            <p:cNvSpPr/>
            <p:nvPr/>
          </p:nvSpPr>
          <p:spPr>
            <a:xfrm>
              <a:off x="2579550" y="3394088"/>
              <a:ext cx="686400" cy="354600"/>
            </a:xfrm>
            <a:prstGeom prst="rect">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CI857</a:t>
              </a:r>
              <a:endParaRPr>
                <a:latin typeface="Josefin Sans"/>
                <a:ea typeface="Josefin Sans"/>
                <a:cs typeface="Josefin Sans"/>
                <a:sym typeface="Josefin Sans"/>
              </a:endParaRPr>
            </a:p>
          </p:txBody>
        </p:sp>
        <p:cxnSp>
          <p:nvCxnSpPr>
            <p:cNvPr id="654" name="Google Shape;654;p49"/>
            <p:cNvCxnSpPr/>
            <p:nvPr/>
          </p:nvCxnSpPr>
          <p:spPr>
            <a:xfrm rot="10800000">
              <a:off x="2494825" y="3156813"/>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655" name="Google Shape;655;p49"/>
            <p:cNvCxnSpPr/>
            <p:nvPr/>
          </p:nvCxnSpPr>
          <p:spPr>
            <a:xfrm>
              <a:off x="2494825" y="3156800"/>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56" name="Google Shape;656;p49"/>
            <p:cNvSpPr/>
            <p:nvPr/>
          </p:nvSpPr>
          <p:spPr>
            <a:xfrm>
              <a:off x="3453925" y="3467275"/>
              <a:ext cx="686400" cy="208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000">
                  <a:latin typeface="Josefin Sans"/>
                  <a:ea typeface="Josefin Sans"/>
                  <a:cs typeface="Josefin Sans"/>
                  <a:sym typeface="Josefin Sans"/>
                </a:rPr>
                <a:t>Lambda</a:t>
              </a:r>
              <a:endParaRPr sz="1000">
                <a:latin typeface="Josefin Sans"/>
                <a:ea typeface="Josefin Sans"/>
                <a:cs typeface="Josefin Sans"/>
                <a:sym typeface="Josefin Sans"/>
              </a:endParaRPr>
            </a:p>
          </p:txBody>
        </p:sp>
        <p:cxnSp>
          <p:nvCxnSpPr>
            <p:cNvPr id="657" name="Google Shape;657;p49"/>
            <p:cNvCxnSpPr/>
            <p:nvPr/>
          </p:nvCxnSpPr>
          <p:spPr>
            <a:xfrm rot="10800000">
              <a:off x="3795175" y="3058688"/>
              <a:ext cx="3900" cy="408600"/>
            </a:xfrm>
            <a:prstGeom prst="straightConnector1">
              <a:avLst/>
            </a:prstGeom>
            <a:noFill/>
            <a:ln cap="flat" cmpd="sng" w="19050">
              <a:solidFill>
                <a:srgbClr val="000000"/>
              </a:solidFill>
              <a:prstDash val="solid"/>
              <a:round/>
              <a:headEnd len="med" w="med" type="none"/>
              <a:tailEnd len="med" w="med" type="none"/>
            </a:ln>
          </p:spPr>
        </p:cxnSp>
        <p:cxnSp>
          <p:nvCxnSpPr>
            <p:cNvPr id="658" name="Google Shape;658;p49"/>
            <p:cNvCxnSpPr/>
            <p:nvPr/>
          </p:nvCxnSpPr>
          <p:spPr>
            <a:xfrm>
              <a:off x="3795175" y="3058675"/>
              <a:ext cx="385500" cy="0"/>
            </a:xfrm>
            <a:prstGeom prst="straightConnector1">
              <a:avLst/>
            </a:prstGeom>
            <a:noFill/>
            <a:ln cap="flat" cmpd="sng" w="19050">
              <a:solidFill>
                <a:srgbClr val="000000"/>
              </a:solidFill>
              <a:prstDash val="solid"/>
              <a:round/>
              <a:headEnd len="med" w="med" type="none"/>
              <a:tailEnd len="med" w="med" type="triangle"/>
            </a:ln>
          </p:spPr>
        </p:cxnSp>
        <p:sp>
          <p:nvSpPr>
            <p:cNvPr id="659" name="Google Shape;659;p49"/>
            <p:cNvSpPr/>
            <p:nvPr/>
          </p:nvSpPr>
          <p:spPr>
            <a:xfrm>
              <a:off x="4127800" y="3374725"/>
              <a:ext cx="562800" cy="393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O</a:t>
              </a:r>
              <a:endParaRPr>
                <a:latin typeface="Josefin Sans"/>
                <a:ea typeface="Josefin Sans"/>
                <a:cs typeface="Josefin Sans"/>
                <a:sym typeface="Josefin Sans"/>
              </a:endParaRPr>
            </a:p>
          </p:txBody>
        </p:sp>
        <p:sp>
          <p:nvSpPr>
            <p:cNvPr id="660" name="Google Shape;660;p49"/>
            <p:cNvSpPr/>
            <p:nvPr/>
          </p:nvSpPr>
          <p:spPr>
            <a:xfrm>
              <a:off x="4690600" y="3374738"/>
              <a:ext cx="626400" cy="393300"/>
            </a:xfrm>
            <a:prstGeom prst="rect">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repA</a:t>
              </a:r>
              <a:endParaRPr>
                <a:latin typeface="Josefin Sans"/>
                <a:ea typeface="Josefin Sans"/>
                <a:cs typeface="Josefin Sans"/>
                <a:sym typeface="Josefin Sans"/>
              </a:endParaRPr>
            </a:p>
          </p:txBody>
        </p:sp>
        <p:sp>
          <p:nvSpPr>
            <p:cNvPr id="661" name="Google Shape;661;p49"/>
            <p:cNvSpPr/>
            <p:nvPr/>
          </p:nvSpPr>
          <p:spPr>
            <a:xfrm>
              <a:off x="5313325" y="3374725"/>
              <a:ext cx="449100" cy="393300"/>
            </a:xfrm>
            <a:prstGeom prst="rect">
              <a:avLst/>
            </a:prstGeom>
            <a:solidFill>
              <a:srgbClr val="CC412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T</a:t>
              </a:r>
              <a:endParaRPr>
                <a:latin typeface="Josefin Sans"/>
                <a:ea typeface="Josefin Sans"/>
                <a:cs typeface="Josefin Sans"/>
                <a:sym typeface="Josefin Sans"/>
              </a:endParaRPr>
            </a:p>
          </p:txBody>
        </p:sp>
        <p:sp>
          <p:nvSpPr>
            <p:cNvPr id="662" name="Google Shape;662;p49"/>
            <p:cNvSpPr/>
            <p:nvPr/>
          </p:nvSpPr>
          <p:spPr>
            <a:xfrm>
              <a:off x="5725800" y="2526613"/>
              <a:ext cx="800100" cy="4317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Amp</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grpSp>
      <p:sp>
        <p:nvSpPr>
          <p:cNvPr id="663" name="Google Shape;663;p49"/>
          <p:cNvSpPr/>
          <p:nvPr/>
        </p:nvSpPr>
        <p:spPr>
          <a:xfrm>
            <a:off x="2209525" y="1039475"/>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664" name="Google Shape;664;p49"/>
          <p:cNvCxnSpPr/>
          <p:nvPr/>
        </p:nvCxnSpPr>
        <p:spPr>
          <a:xfrm>
            <a:off x="2973025" y="1383725"/>
            <a:ext cx="385500" cy="0"/>
          </a:xfrm>
          <a:prstGeom prst="straightConnector1">
            <a:avLst/>
          </a:prstGeom>
          <a:noFill/>
          <a:ln cap="flat" cmpd="sng" w="19050">
            <a:solidFill>
              <a:srgbClr val="000000"/>
            </a:solidFill>
            <a:prstDash val="solid"/>
            <a:round/>
            <a:headEnd len="med" w="med" type="none"/>
            <a:tailEnd len="med" w="med" type="triangle"/>
          </a:ln>
        </p:spPr>
      </p:cxnSp>
      <p:grpSp>
        <p:nvGrpSpPr>
          <p:cNvPr id="665" name="Google Shape;665;p49"/>
          <p:cNvGrpSpPr/>
          <p:nvPr/>
        </p:nvGrpSpPr>
        <p:grpSpPr>
          <a:xfrm>
            <a:off x="3926950" y="3990150"/>
            <a:ext cx="1858875" cy="1153350"/>
            <a:chOff x="5095975" y="3934925"/>
            <a:chExt cx="1858875" cy="1153350"/>
          </a:xfrm>
        </p:grpSpPr>
        <p:sp>
          <p:nvSpPr>
            <p:cNvPr id="666" name="Google Shape;666;p49"/>
            <p:cNvSpPr/>
            <p:nvPr/>
          </p:nvSpPr>
          <p:spPr>
            <a:xfrm>
              <a:off x="5095975" y="3934925"/>
              <a:ext cx="1418900" cy="640050"/>
            </a:xfrm>
            <a:custGeom>
              <a:rect b="b" l="l" r="r" t="t"/>
              <a:pathLst>
                <a:path extrusionOk="0" h="25602" w="56756">
                  <a:moveTo>
                    <a:pt x="0" y="0"/>
                  </a:moveTo>
                  <a:cubicBezTo>
                    <a:pt x="2110" y="4220"/>
                    <a:pt x="8687" y="6080"/>
                    <a:pt x="13264" y="4936"/>
                  </a:cubicBezTo>
                  <a:cubicBezTo>
                    <a:pt x="17333" y="3919"/>
                    <a:pt x="22325" y="-150"/>
                    <a:pt x="25602" y="2468"/>
                  </a:cubicBezTo>
                  <a:cubicBezTo>
                    <a:pt x="28864" y="5074"/>
                    <a:pt x="29579" y="10472"/>
                    <a:pt x="33313" y="12339"/>
                  </a:cubicBezTo>
                  <a:cubicBezTo>
                    <a:pt x="38109" y="14737"/>
                    <a:pt x="46004" y="9385"/>
                    <a:pt x="49353" y="13573"/>
                  </a:cubicBezTo>
                  <a:cubicBezTo>
                    <a:pt x="52293" y="17250"/>
                    <a:pt x="52288" y="24116"/>
                    <a:pt x="56756" y="25602"/>
                  </a:cubicBezTo>
                </a:path>
              </a:pathLst>
            </a:custGeom>
            <a:noFill/>
            <a:ln cap="flat" cmpd="sng" w="28575">
              <a:solidFill>
                <a:srgbClr val="1155CC"/>
              </a:solidFill>
              <a:prstDash val="solid"/>
              <a:round/>
              <a:headEnd len="med" w="med" type="none"/>
              <a:tailEnd len="med" w="med" type="none"/>
            </a:ln>
          </p:spPr>
        </p:sp>
        <p:sp>
          <p:nvSpPr>
            <p:cNvPr id="667" name="Google Shape;667;p49"/>
            <p:cNvSpPr txBox="1"/>
            <p:nvPr/>
          </p:nvSpPr>
          <p:spPr>
            <a:xfrm>
              <a:off x="5914750" y="4574975"/>
              <a:ext cx="10401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repA mRNA</a:t>
              </a:r>
              <a:endParaRPr sz="1200">
                <a:latin typeface="Josefin Sans"/>
                <a:ea typeface="Josefin Sans"/>
                <a:cs typeface="Josefin Sans"/>
                <a:sym typeface="Josefin Sans"/>
              </a:endParaRPr>
            </a:p>
          </p:txBody>
        </p:sp>
      </p:grpSp>
      <p:grpSp>
        <p:nvGrpSpPr>
          <p:cNvPr id="668" name="Google Shape;668;p49"/>
          <p:cNvGrpSpPr/>
          <p:nvPr/>
        </p:nvGrpSpPr>
        <p:grpSpPr>
          <a:xfrm>
            <a:off x="2470563" y="4310163"/>
            <a:ext cx="1637725" cy="513313"/>
            <a:chOff x="3575950" y="4398588"/>
            <a:chExt cx="1637725" cy="513313"/>
          </a:xfrm>
        </p:grpSpPr>
        <p:sp>
          <p:nvSpPr>
            <p:cNvPr id="669" name="Google Shape;669;p49"/>
            <p:cNvSpPr/>
            <p:nvPr/>
          </p:nvSpPr>
          <p:spPr>
            <a:xfrm>
              <a:off x="3575950" y="4398588"/>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sp>
          <p:nvSpPr>
            <p:cNvPr id="670" name="Google Shape;670;p49"/>
            <p:cNvSpPr txBox="1"/>
            <p:nvPr/>
          </p:nvSpPr>
          <p:spPr>
            <a:xfrm>
              <a:off x="4173575" y="4398600"/>
              <a:ext cx="10401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Inactivated CI 857</a:t>
              </a:r>
              <a:endParaRPr sz="1200">
                <a:latin typeface="Josefin Sans"/>
                <a:ea typeface="Josefin Sans"/>
                <a:cs typeface="Josefin Sans"/>
                <a:sym typeface="Josefin Sans"/>
              </a:endParaRPr>
            </a:p>
          </p:txBody>
        </p:sp>
      </p:grpSp>
      <p:grpSp>
        <p:nvGrpSpPr>
          <p:cNvPr id="671" name="Google Shape;671;p49"/>
          <p:cNvGrpSpPr/>
          <p:nvPr/>
        </p:nvGrpSpPr>
        <p:grpSpPr>
          <a:xfrm>
            <a:off x="5767725" y="1844773"/>
            <a:ext cx="1676570" cy="2046077"/>
            <a:chOff x="5767725" y="1844773"/>
            <a:chExt cx="1676570" cy="2046077"/>
          </a:xfrm>
        </p:grpSpPr>
        <p:sp>
          <p:nvSpPr>
            <p:cNvPr id="672" name="Google Shape;672;p49"/>
            <p:cNvSpPr/>
            <p:nvPr/>
          </p:nvSpPr>
          <p:spPr>
            <a:xfrm>
              <a:off x="5767725" y="1844773"/>
              <a:ext cx="1529150" cy="235725"/>
            </a:xfrm>
            <a:custGeom>
              <a:rect b="b" l="l" r="r" t="t"/>
              <a:pathLst>
                <a:path extrusionOk="0" h="9429" w="61166">
                  <a:moveTo>
                    <a:pt x="0" y="2543"/>
                  </a:moveTo>
                  <a:cubicBezTo>
                    <a:pt x="4384" y="1666"/>
                    <a:pt x="9286" y="-1311"/>
                    <a:pt x="13284" y="689"/>
                  </a:cubicBezTo>
                  <a:cubicBezTo>
                    <a:pt x="17340" y="2718"/>
                    <a:pt x="19274" y="8888"/>
                    <a:pt x="23787" y="9339"/>
                  </a:cubicBezTo>
                  <a:cubicBezTo>
                    <a:pt x="30982" y="10059"/>
                    <a:pt x="36999" y="1028"/>
                    <a:pt x="44175" y="1925"/>
                  </a:cubicBezTo>
                  <a:cubicBezTo>
                    <a:pt x="50028" y="2657"/>
                    <a:pt x="56992" y="11035"/>
                    <a:pt x="61166" y="6868"/>
                  </a:cubicBezTo>
                </a:path>
              </a:pathLst>
            </a:custGeom>
            <a:noFill/>
            <a:ln cap="flat" cmpd="sng" w="28575">
              <a:solidFill>
                <a:srgbClr val="00A1B2"/>
              </a:solidFill>
              <a:prstDash val="solid"/>
              <a:round/>
              <a:headEnd len="med" w="med" type="none"/>
              <a:tailEnd len="med" w="med" type="none"/>
            </a:ln>
          </p:spPr>
        </p:sp>
        <p:sp>
          <p:nvSpPr>
            <p:cNvPr id="673" name="Google Shape;673;p49"/>
            <p:cNvSpPr/>
            <p:nvPr/>
          </p:nvSpPr>
          <p:spPr>
            <a:xfrm rot="851929">
              <a:off x="5819712" y="2275231"/>
              <a:ext cx="1529228" cy="235737"/>
            </a:xfrm>
            <a:custGeom>
              <a:rect b="b" l="l" r="r" t="t"/>
              <a:pathLst>
                <a:path extrusionOk="0" h="9429" w="61166">
                  <a:moveTo>
                    <a:pt x="0" y="2543"/>
                  </a:moveTo>
                  <a:cubicBezTo>
                    <a:pt x="4384" y="1666"/>
                    <a:pt x="9286" y="-1311"/>
                    <a:pt x="13284" y="689"/>
                  </a:cubicBezTo>
                  <a:cubicBezTo>
                    <a:pt x="17340" y="2718"/>
                    <a:pt x="19274" y="8888"/>
                    <a:pt x="23787" y="9339"/>
                  </a:cubicBezTo>
                  <a:cubicBezTo>
                    <a:pt x="30982" y="10059"/>
                    <a:pt x="36999" y="1028"/>
                    <a:pt x="44175" y="1925"/>
                  </a:cubicBezTo>
                  <a:cubicBezTo>
                    <a:pt x="50028" y="2657"/>
                    <a:pt x="56992" y="11035"/>
                    <a:pt x="61166" y="6868"/>
                  </a:cubicBezTo>
                </a:path>
              </a:pathLst>
            </a:custGeom>
            <a:noFill/>
            <a:ln cap="flat" cmpd="sng" w="28575">
              <a:solidFill>
                <a:srgbClr val="00A1B2"/>
              </a:solidFill>
              <a:prstDash val="solid"/>
              <a:round/>
              <a:headEnd len="med" w="med" type="none"/>
              <a:tailEnd len="med" w="med" type="none"/>
            </a:ln>
          </p:spPr>
        </p:sp>
        <p:sp>
          <p:nvSpPr>
            <p:cNvPr id="674" name="Google Shape;674;p49"/>
            <p:cNvSpPr/>
            <p:nvPr/>
          </p:nvSpPr>
          <p:spPr>
            <a:xfrm rot="229828">
              <a:off x="5909081" y="2679922"/>
              <a:ext cx="1529049" cy="235709"/>
            </a:xfrm>
            <a:custGeom>
              <a:rect b="b" l="l" r="r" t="t"/>
              <a:pathLst>
                <a:path extrusionOk="0" h="9429" w="61166">
                  <a:moveTo>
                    <a:pt x="0" y="2543"/>
                  </a:moveTo>
                  <a:cubicBezTo>
                    <a:pt x="4384" y="1666"/>
                    <a:pt x="9286" y="-1311"/>
                    <a:pt x="13284" y="689"/>
                  </a:cubicBezTo>
                  <a:cubicBezTo>
                    <a:pt x="17340" y="2718"/>
                    <a:pt x="19274" y="8888"/>
                    <a:pt x="23787" y="9339"/>
                  </a:cubicBezTo>
                  <a:cubicBezTo>
                    <a:pt x="30982" y="10059"/>
                    <a:pt x="36999" y="1028"/>
                    <a:pt x="44175" y="1925"/>
                  </a:cubicBezTo>
                  <a:cubicBezTo>
                    <a:pt x="50028" y="2657"/>
                    <a:pt x="56992" y="11035"/>
                    <a:pt x="61166" y="6868"/>
                  </a:cubicBezTo>
                </a:path>
              </a:pathLst>
            </a:custGeom>
            <a:noFill/>
            <a:ln cap="flat" cmpd="sng" w="28575">
              <a:solidFill>
                <a:srgbClr val="00A1B2"/>
              </a:solidFill>
              <a:prstDash val="solid"/>
              <a:round/>
              <a:headEnd len="med" w="med" type="none"/>
              <a:tailEnd len="med" w="med" type="none"/>
            </a:ln>
          </p:spPr>
        </p:sp>
        <p:sp>
          <p:nvSpPr>
            <p:cNvPr id="675" name="Google Shape;675;p49"/>
            <p:cNvSpPr/>
            <p:nvPr/>
          </p:nvSpPr>
          <p:spPr>
            <a:xfrm>
              <a:off x="5767725" y="3027923"/>
              <a:ext cx="1529150" cy="235725"/>
            </a:xfrm>
            <a:custGeom>
              <a:rect b="b" l="l" r="r" t="t"/>
              <a:pathLst>
                <a:path extrusionOk="0" h="9429" w="61166">
                  <a:moveTo>
                    <a:pt x="0" y="2543"/>
                  </a:moveTo>
                  <a:cubicBezTo>
                    <a:pt x="4384" y="1666"/>
                    <a:pt x="9286" y="-1311"/>
                    <a:pt x="13284" y="689"/>
                  </a:cubicBezTo>
                  <a:cubicBezTo>
                    <a:pt x="17340" y="2718"/>
                    <a:pt x="19274" y="8888"/>
                    <a:pt x="23787" y="9339"/>
                  </a:cubicBezTo>
                  <a:cubicBezTo>
                    <a:pt x="30982" y="10059"/>
                    <a:pt x="36999" y="1028"/>
                    <a:pt x="44175" y="1925"/>
                  </a:cubicBezTo>
                  <a:cubicBezTo>
                    <a:pt x="50028" y="2657"/>
                    <a:pt x="56992" y="11035"/>
                    <a:pt x="61166" y="6868"/>
                  </a:cubicBezTo>
                </a:path>
              </a:pathLst>
            </a:custGeom>
            <a:noFill/>
            <a:ln cap="flat" cmpd="sng" w="28575">
              <a:solidFill>
                <a:srgbClr val="00A1B2"/>
              </a:solidFill>
              <a:prstDash val="solid"/>
              <a:round/>
              <a:headEnd len="med" w="med" type="none"/>
              <a:tailEnd len="med" w="med" type="none"/>
            </a:ln>
          </p:spPr>
        </p:sp>
        <p:sp>
          <p:nvSpPr>
            <p:cNvPr id="676" name="Google Shape;676;p49"/>
            <p:cNvSpPr txBox="1"/>
            <p:nvPr/>
          </p:nvSpPr>
          <p:spPr>
            <a:xfrm>
              <a:off x="5839125" y="3377550"/>
              <a:ext cx="1490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Integrase sense</a:t>
              </a:r>
              <a:r>
                <a:rPr lang="en-GB" sz="1200">
                  <a:latin typeface="Josefin Sans"/>
                  <a:ea typeface="Josefin Sans"/>
                  <a:cs typeface="Josefin Sans"/>
                  <a:sym typeface="Josefin Sans"/>
                </a:rPr>
                <a:t> mRNA</a:t>
              </a:r>
              <a:endParaRPr sz="1200">
                <a:latin typeface="Josefin Sans"/>
                <a:ea typeface="Josefin Sans"/>
                <a:cs typeface="Josefin Sans"/>
                <a:sym typeface="Josefin Sans"/>
              </a:endParaRPr>
            </a:p>
          </p:txBody>
        </p:sp>
      </p:grpSp>
      <p:grpSp>
        <p:nvGrpSpPr>
          <p:cNvPr id="677" name="Google Shape;677;p49"/>
          <p:cNvGrpSpPr/>
          <p:nvPr/>
        </p:nvGrpSpPr>
        <p:grpSpPr>
          <a:xfrm>
            <a:off x="3521108" y="109040"/>
            <a:ext cx="2798642" cy="930443"/>
            <a:chOff x="3521108" y="109040"/>
            <a:chExt cx="2798642" cy="930443"/>
          </a:xfrm>
        </p:grpSpPr>
        <p:grpSp>
          <p:nvGrpSpPr>
            <p:cNvPr id="678" name="Google Shape;678;p49"/>
            <p:cNvGrpSpPr/>
            <p:nvPr/>
          </p:nvGrpSpPr>
          <p:grpSpPr>
            <a:xfrm rot="-1446720">
              <a:off x="3470051" y="494216"/>
              <a:ext cx="1919898" cy="160091"/>
              <a:chOff x="6029075" y="1197400"/>
              <a:chExt cx="1920000" cy="160100"/>
            </a:xfrm>
          </p:grpSpPr>
          <p:cxnSp>
            <p:nvCxnSpPr>
              <p:cNvPr id="679" name="Google Shape;679;p49"/>
              <p:cNvCxnSpPr/>
              <p:nvPr/>
            </p:nvCxnSpPr>
            <p:spPr>
              <a:xfrm>
                <a:off x="6029075" y="1205100"/>
                <a:ext cx="1920000" cy="0"/>
              </a:xfrm>
              <a:prstGeom prst="straightConnector1">
                <a:avLst/>
              </a:prstGeom>
              <a:noFill/>
              <a:ln cap="flat" cmpd="sng" w="28575">
                <a:solidFill>
                  <a:schemeClr val="accent5"/>
                </a:solidFill>
                <a:prstDash val="solid"/>
                <a:round/>
                <a:headEnd len="med" w="med" type="none"/>
                <a:tailEnd len="med" w="med" type="none"/>
              </a:ln>
            </p:spPr>
          </p:cxnSp>
          <p:cxnSp>
            <p:nvCxnSpPr>
              <p:cNvPr id="680" name="Google Shape;680;p49"/>
              <p:cNvCxnSpPr/>
              <p:nvPr/>
            </p:nvCxnSpPr>
            <p:spPr>
              <a:xfrm>
                <a:off x="6029075" y="1357500"/>
                <a:ext cx="1920000" cy="0"/>
              </a:xfrm>
              <a:prstGeom prst="straightConnector1">
                <a:avLst/>
              </a:prstGeom>
              <a:noFill/>
              <a:ln cap="flat" cmpd="sng" w="28575">
                <a:solidFill>
                  <a:srgbClr val="037784"/>
                </a:solidFill>
                <a:prstDash val="solid"/>
                <a:round/>
                <a:headEnd len="med" w="med" type="none"/>
                <a:tailEnd len="med" w="med" type="none"/>
              </a:ln>
            </p:spPr>
          </p:cxnSp>
          <p:cxnSp>
            <p:nvCxnSpPr>
              <p:cNvPr id="681" name="Google Shape;681;p49"/>
              <p:cNvCxnSpPr/>
              <p:nvPr/>
            </p:nvCxnSpPr>
            <p:spPr>
              <a:xfrm>
                <a:off x="6183300" y="11974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2" name="Google Shape;682;p49"/>
              <p:cNvCxnSpPr/>
              <p:nvPr/>
            </p:nvCxnSpPr>
            <p:spPr>
              <a:xfrm>
                <a:off x="6339875"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3" name="Google Shape;683;p49"/>
              <p:cNvCxnSpPr/>
              <p:nvPr/>
            </p:nvCxnSpPr>
            <p:spPr>
              <a:xfrm>
                <a:off x="6501825"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4" name="Google Shape;684;p49"/>
              <p:cNvCxnSpPr/>
              <p:nvPr/>
            </p:nvCxnSpPr>
            <p:spPr>
              <a:xfrm>
                <a:off x="6640500" y="1208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5" name="Google Shape;685;p49"/>
              <p:cNvCxnSpPr/>
              <p:nvPr/>
            </p:nvCxnSpPr>
            <p:spPr>
              <a:xfrm>
                <a:off x="6800600"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6" name="Google Shape;686;p49"/>
              <p:cNvCxnSpPr/>
              <p:nvPr/>
            </p:nvCxnSpPr>
            <p:spPr>
              <a:xfrm>
                <a:off x="6949000" y="1205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7" name="Google Shape;687;p49"/>
              <p:cNvCxnSpPr/>
              <p:nvPr/>
            </p:nvCxnSpPr>
            <p:spPr>
              <a:xfrm>
                <a:off x="7090825" y="1205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8" name="Google Shape;688;p49"/>
              <p:cNvCxnSpPr/>
              <p:nvPr/>
            </p:nvCxnSpPr>
            <p:spPr>
              <a:xfrm>
                <a:off x="7281675" y="1211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89" name="Google Shape;689;p49"/>
              <p:cNvCxnSpPr/>
              <p:nvPr/>
            </p:nvCxnSpPr>
            <p:spPr>
              <a:xfrm>
                <a:off x="7472525" y="1211100"/>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90" name="Google Shape;690;p49"/>
              <p:cNvCxnSpPr/>
              <p:nvPr/>
            </p:nvCxnSpPr>
            <p:spPr>
              <a:xfrm>
                <a:off x="7616600" y="1205663"/>
                <a:ext cx="0" cy="146400"/>
              </a:xfrm>
              <a:prstGeom prst="straightConnector1">
                <a:avLst/>
              </a:prstGeom>
              <a:noFill/>
              <a:ln cap="flat" cmpd="sng" w="28575">
                <a:solidFill>
                  <a:schemeClr val="accent5"/>
                </a:solidFill>
                <a:prstDash val="solid"/>
                <a:round/>
                <a:headEnd len="med" w="med" type="none"/>
                <a:tailEnd len="med" w="med" type="none"/>
              </a:ln>
            </p:spPr>
          </p:cxnSp>
          <p:cxnSp>
            <p:nvCxnSpPr>
              <p:cNvPr id="691" name="Google Shape;691;p49"/>
              <p:cNvCxnSpPr/>
              <p:nvPr/>
            </p:nvCxnSpPr>
            <p:spPr>
              <a:xfrm>
                <a:off x="7761300" y="1205663"/>
                <a:ext cx="0" cy="146400"/>
              </a:xfrm>
              <a:prstGeom prst="straightConnector1">
                <a:avLst/>
              </a:prstGeom>
              <a:noFill/>
              <a:ln cap="flat" cmpd="sng" w="28575">
                <a:solidFill>
                  <a:schemeClr val="accent5"/>
                </a:solidFill>
                <a:prstDash val="solid"/>
                <a:round/>
                <a:headEnd len="med" w="med" type="none"/>
                <a:tailEnd len="med" w="med" type="none"/>
              </a:ln>
            </p:spPr>
          </p:cxnSp>
        </p:grpSp>
        <p:sp>
          <p:nvSpPr>
            <p:cNvPr id="692" name="Google Shape;692;p49"/>
            <p:cNvSpPr txBox="1"/>
            <p:nvPr/>
          </p:nvSpPr>
          <p:spPr>
            <a:xfrm>
              <a:off x="4460950" y="526175"/>
              <a:ext cx="18588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Anti-sense mRNA production is overtaken by sense production</a:t>
              </a:r>
              <a:endParaRPr sz="1200">
                <a:latin typeface="Josefin Sans"/>
                <a:ea typeface="Josefin Sans"/>
                <a:cs typeface="Josefin Sans"/>
                <a:sym typeface="Josefin Sans"/>
              </a:endParaRPr>
            </a:p>
          </p:txBody>
        </p:sp>
      </p:grpSp>
      <p:grpSp>
        <p:nvGrpSpPr>
          <p:cNvPr id="693" name="Google Shape;693;p49"/>
          <p:cNvGrpSpPr/>
          <p:nvPr/>
        </p:nvGrpSpPr>
        <p:grpSpPr>
          <a:xfrm>
            <a:off x="7444299" y="1894673"/>
            <a:ext cx="1663726" cy="1701302"/>
            <a:chOff x="7444299" y="1894673"/>
            <a:chExt cx="1663726" cy="1701302"/>
          </a:xfrm>
        </p:grpSpPr>
        <p:cxnSp>
          <p:nvCxnSpPr>
            <p:cNvPr id="694" name="Google Shape;694;p49"/>
            <p:cNvCxnSpPr/>
            <p:nvPr/>
          </p:nvCxnSpPr>
          <p:spPr>
            <a:xfrm>
              <a:off x="7444299" y="2488906"/>
              <a:ext cx="431100" cy="0"/>
            </a:xfrm>
            <a:prstGeom prst="straightConnector1">
              <a:avLst/>
            </a:prstGeom>
            <a:noFill/>
            <a:ln cap="flat" cmpd="sng" w="19050">
              <a:solidFill>
                <a:srgbClr val="000000"/>
              </a:solidFill>
              <a:prstDash val="solid"/>
              <a:round/>
              <a:headEnd len="med" w="med" type="none"/>
              <a:tailEnd len="med" w="med" type="triangle"/>
            </a:ln>
          </p:spPr>
        </p:cxnSp>
        <p:sp>
          <p:nvSpPr>
            <p:cNvPr id="695" name="Google Shape;695;p49"/>
            <p:cNvSpPr/>
            <p:nvPr/>
          </p:nvSpPr>
          <p:spPr>
            <a:xfrm>
              <a:off x="7943847" y="1894673"/>
              <a:ext cx="468000" cy="4287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latin typeface="Josefin Sans"/>
                <a:ea typeface="Josefin Sans"/>
                <a:cs typeface="Josefin Sans"/>
                <a:sym typeface="Josefin Sans"/>
              </a:endParaRPr>
            </a:p>
          </p:txBody>
        </p:sp>
        <p:sp>
          <p:nvSpPr>
            <p:cNvPr id="696" name="Google Shape;696;p49"/>
            <p:cNvSpPr/>
            <p:nvPr/>
          </p:nvSpPr>
          <p:spPr>
            <a:xfrm>
              <a:off x="8566647" y="2080498"/>
              <a:ext cx="468000" cy="4287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latin typeface="Josefin Sans"/>
                <a:ea typeface="Josefin Sans"/>
                <a:cs typeface="Josefin Sans"/>
                <a:sym typeface="Josefin Sans"/>
              </a:endParaRPr>
            </a:p>
          </p:txBody>
        </p:sp>
        <p:sp>
          <p:nvSpPr>
            <p:cNvPr id="697" name="Google Shape;697;p49"/>
            <p:cNvSpPr/>
            <p:nvPr/>
          </p:nvSpPr>
          <p:spPr>
            <a:xfrm>
              <a:off x="8063572" y="2509198"/>
              <a:ext cx="468000" cy="4287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latin typeface="Josefin Sans"/>
                <a:ea typeface="Josefin Sans"/>
                <a:cs typeface="Josefin Sans"/>
                <a:sym typeface="Josefin Sans"/>
              </a:endParaRPr>
            </a:p>
          </p:txBody>
        </p:sp>
        <p:sp>
          <p:nvSpPr>
            <p:cNvPr id="698" name="Google Shape;698;p49"/>
            <p:cNvSpPr txBox="1"/>
            <p:nvPr/>
          </p:nvSpPr>
          <p:spPr>
            <a:xfrm>
              <a:off x="7617625" y="3082675"/>
              <a:ext cx="1490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Integrase protein production</a:t>
              </a:r>
              <a:endParaRPr sz="1200">
                <a:latin typeface="Josefin Sans"/>
                <a:ea typeface="Josefin Sans"/>
                <a:cs typeface="Josefin Sans"/>
                <a:sym typeface="Josefin Sans"/>
              </a:endParaRPr>
            </a:p>
          </p:txBody>
        </p:sp>
      </p:grpSp>
      <p:cxnSp>
        <p:nvCxnSpPr>
          <p:cNvPr id="699" name="Google Shape;699;p49"/>
          <p:cNvCxnSpPr/>
          <p:nvPr/>
        </p:nvCxnSpPr>
        <p:spPr>
          <a:xfrm>
            <a:off x="5708399" y="4445781"/>
            <a:ext cx="431100" cy="0"/>
          </a:xfrm>
          <a:prstGeom prst="straightConnector1">
            <a:avLst/>
          </a:prstGeom>
          <a:noFill/>
          <a:ln cap="flat" cmpd="sng" w="19050">
            <a:solidFill>
              <a:srgbClr val="000000"/>
            </a:solidFill>
            <a:prstDash val="solid"/>
            <a:round/>
            <a:headEnd len="med" w="med" type="none"/>
            <a:tailEnd len="med" w="med" type="triangle"/>
          </a:ln>
        </p:spPr>
      </p:cxnSp>
      <p:sp>
        <p:nvSpPr>
          <p:cNvPr id="700" name="Google Shape;700;p49"/>
          <p:cNvSpPr/>
          <p:nvPr/>
        </p:nvSpPr>
        <p:spPr>
          <a:xfrm>
            <a:off x="6319749" y="4093725"/>
            <a:ext cx="303900" cy="4287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latin typeface="Josefin Sans"/>
              <a:ea typeface="Josefin Sans"/>
              <a:cs typeface="Josefin Sans"/>
              <a:sym typeface="Josefin Sans"/>
            </a:endParaRPr>
          </a:p>
        </p:txBody>
      </p:sp>
      <p:sp>
        <p:nvSpPr>
          <p:cNvPr id="701" name="Google Shape;701;p49"/>
          <p:cNvSpPr/>
          <p:nvPr/>
        </p:nvSpPr>
        <p:spPr>
          <a:xfrm>
            <a:off x="6803899" y="4093725"/>
            <a:ext cx="303900" cy="428700"/>
          </a:xfrm>
          <a:prstGeom prst="ellipse">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200">
              <a:latin typeface="Josefin Sans"/>
              <a:ea typeface="Josefin Sans"/>
              <a:cs typeface="Josefin Sans"/>
              <a:sym typeface="Josefin Sans"/>
            </a:endParaRPr>
          </a:p>
        </p:txBody>
      </p:sp>
      <p:sp>
        <p:nvSpPr>
          <p:cNvPr id="702" name="Google Shape;702;p49"/>
          <p:cNvSpPr txBox="1"/>
          <p:nvPr/>
        </p:nvSpPr>
        <p:spPr>
          <a:xfrm>
            <a:off x="5992450" y="4522425"/>
            <a:ext cx="14904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repA</a:t>
            </a:r>
            <a:r>
              <a:rPr lang="en-GB" sz="1200">
                <a:latin typeface="Josefin Sans"/>
                <a:ea typeface="Josefin Sans"/>
                <a:cs typeface="Josefin Sans"/>
                <a:sym typeface="Josefin Sans"/>
              </a:rPr>
              <a:t> protein production</a:t>
            </a:r>
            <a:endParaRPr sz="1200">
              <a:latin typeface="Josefin Sans"/>
              <a:ea typeface="Josefin Sans"/>
              <a:cs typeface="Josefin Sans"/>
              <a:sym typeface="Josefin Sans"/>
            </a:endParaRPr>
          </a:p>
        </p:txBody>
      </p:sp>
      <p:sp>
        <p:nvSpPr>
          <p:cNvPr id="703" name="Google Shape;703;p49"/>
          <p:cNvSpPr/>
          <p:nvPr/>
        </p:nvSpPr>
        <p:spPr>
          <a:xfrm>
            <a:off x="3163450" y="2801538"/>
            <a:ext cx="763500" cy="688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704" name="Google Shape;704;p49"/>
          <p:cNvCxnSpPr/>
          <p:nvPr/>
        </p:nvCxnSpPr>
        <p:spPr>
          <a:xfrm>
            <a:off x="3926950" y="3145788"/>
            <a:ext cx="385500" cy="0"/>
          </a:xfrm>
          <a:prstGeom prst="straightConnector1">
            <a:avLst/>
          </a:prstGeom>
          <a:noFill/>
          <a:ln cap="flat" cmpd="sng" w="19050">
            <a:solidFill>
              <a:srgbClr val="000000"/>
            </a:solidFill>
            <a:prstDash val="solid"/>
            <a:round/>
            <a:headEnd len="med" w="med" type="none"/>
            <a:tailEnd len="med" w="med" type="triangle"/>
          </a:ln>
        </p:spPr>
      </p:cxnSp>
      <p:grpSp>
        <p:nvGrpSpPr>
          <p:cNvPr id="705" name="Google Shape;705;p49"/>
          <p:cNvGrpSpPr/>
          <p:nvPr/>
        </p:nvGrpSpPr>
        <p:grpSpPr>
          <a:xfrm>
            <a:off x="210850" y="1286450"/>
            <a:ext cx="626400" cy="513300"/>
            <a:chOff x="210850" y="1286450"/>
            <a:chExt cx="626400" cy="513300"/>
          </a:xfrm>
        </p:grpSpPr>
        <p:sp>
          <p:nvSpPr>
            <p:cNvPr id="706" name="Google Shape;706;p49"/>
            <p:cNvSpPr/>
            <p:nvPr/>
          </p:nvSpPr>
          <p:spPr>
            <a:xfrm>
              <a:off x="210850" y="1286450"/>
              <a:ext cx="626400" cy="513300"/>
            </a:xfrm>
            <a:prstGeom prst="ellipse">
              <a:avLst/>
            </a:prstGeom>
            <a:solidFill>
              <a:srgbClr val="A64D7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CI 857</a:t>
              </a:r>
              <a:endParaRPr sz="1200">
                <a:latin typeface="Josefin Sans"/>
                <a:ea typeface="Josefin Sans"/>
                <a:cs typeface="Josefin Sans"/>
                <a:sym typeface="Josefin Sans"/>
              </a:endParaRPr>
            </a:p>
          </p:txBody>
        </p:sp>
        <p:cxnSp>
          <p:nvCxnSpPr>
            <p:cNvPr id="707" name="Google Shape;707;p49"/>
            <p:cNvCxnSpPr>
              <a:stCxn id="706" idx="3"/>
              <a:endCxn id="706" idx="7"/>
            </p:cNvCxnSpPr>
            <p:nvPr/>
          </p:nvCxnSpPr>
          <p:spPr>
            <a:xfrm flipH="1" rot="10800000">
              <a:off x="302584" y="1361579"/>
              <a:ext cx="442800" cy="363000"/>
            </a:xfrm>
            <a:prstGeom prst="straightConnector1">
              <a:avLst/>
            </a:prstGeom>
            <a:noFill/>
            <a:ln cap="flat" cmpd="sng" w="28575">
              <a:solidFill>
                <a:srgbClr val="FF0000"/>
              </a:solidFill>
              <a:prstDash val="solid"/>
              <a:round/>
              <a:headEnd len="med" w="med" type="none"/>
              <a:tailEnd len="med" w="med" type="none"/>
            </a:ln>
          </p:spPr>
        </p:cxnSp>
        <p:cxnSp>
          <p:nvCxnSpPr>
            <p:cNvPr id="708" name="Google Shape;708;p49"/>
            <p:cNvCxnSpPr>
              <a:stCxn id="706" idx="5"/>
              <a:endCxn id="706" idx="1"/>
            </p:cNvCxnSpPr>
            <p:nvPr/>
          </p:nvCxnSpPr>
          <p:spPr>
            <a:xfrm rot="10800000">
              <a:off x="302716" y="1361579"/>
              <a:ext cx="442800" cy="363000"/>
            </a:xfrm>
            <a:prstGeom prst="straightConnector1">
              <a:avLst/>
            </a:prstGeom>
            <a:noFill/>
            <a:ln cap="flat" cmpd="sng" w="28575">
              <a:solidFill>
                <a:srgbClr val="FF0000"/>
              </a:solidFill>
              <a:prstDash val="solid"/>
              <a:round/>
              <a:headEnd len="med" w="med" type="none"/>
              <a:tailEnd len="med" w="med" type="none"/>
            </a:ln>
          </p:spPr>
        </p:cxnSp>
      </p:grpSp>
      <p:cxnSp>
        <p:nvCxnSpPr>
          <p:cNvPr id="709" name="Google Shape;709;p49"/>
          <p:cNvCxnSpPr/>
          <p:nvPr/>
        </p:nvCxnSpPr>
        <p:spPr>
          <a:xfrm rot="10800000">
            <a:off x="2530216" y="4385329"/>
            <a:ext cx="442800" cy="363000"/>
          </a:xfrm>
          <a:prstGeom prst="straightConnector1">
            <a:avLst/>
          </a:prstGeom>
          <a:noFill/>
          <a:ln cap="flat" cmpd="sng" w="28575">
            <a:solidFill>
              <a:srgbClr val="FF0000"/>
            </a:solidFill>
            <a:prstDash val="solid"/>
            <a:round/>
            <a:headEnd len="med" w="med" type="none"/>
            <a:tailEnd len="med" w="med" type="none"/>
          </a:ln>
        </p:spPr>
      </p:cxnSp>
      <p:cxnSp>
        <p:nvCxnSpPr>
          <p:cNvPr id="710" name="Google Shape;710;p49"/>
          <p:cNvCxnSpPr/>
          <p:nvPr/>
        </p:nvCxnSpPr>
        <p:spPr>
          <a:xfrm flipH="1" rot="10800000">
            <a:off x="2530234" y="4385329"/>
            <a:ext cx="442800" cy="363000"/>
          </a:xfrm>
          <a:prstGeom prst="straightConnector1">
            <a:avLst/>
          </a:prstGeom>
          <a:noFill/>
          <a:ln cap="flat" cmpd="sng" w="28575">
            <a:solidFill>
              <a:srgbClr val="FF0000"/>
            </a:solidFill>
            <a:prstDash val="solid"/>
            <a:round/>
            <a:headEnd len="med" w="med" type="none"/>
            <a:tailEnd len="med" w="med" type="non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6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6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9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0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7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7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4" name="Shape 714"/>
        <p:cNvGrpSpPr/>
        <p:nvPr/>
      </p:nvGrpSpPr>
      <p:grpSpPr>
        <a:xfrm>
          <a:off x="0" y="0"/>
          <a:ext cx="0" cy="0"/>
          <a:chOff x="0" y="0"/>
          <a:chExt cx="0" cy="0"/>
        </a:xfrm>
      </p:grpSpPr>
      <p:sp>
        <p:nvSpPr>
          <p:cNvPr id="715" name="Google Shape;715;p50"/>
          <p:cNvSpPr/>
          <p:nvPr/>
        </p:nvSpPr>
        <p:spPr>
          <a:xfrm>
            <a:off x="2342400" y="1614980"/>
            <a:ext cx="4459200" cy="22044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Expression V</a:t>
            </a:r>
            <a:r>
              <a:rPr lang="en-GB">
                <a:solidFill>
                  <a:schemeClr val="dk1"/>
                </a:solidFill>
                <a:latin typeface="Josefin Sans"/>
                <a:ea typeface="Josefin Sans"/>
                <a:cs typeface="Josefin Sans"/>
                <a:sym typeface="Josefin Sans"/>
              </a:rPr>
              <a:t>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None/>
            </a:pPr>
            <a:r>
              <a:t/>
            </a:r>
            <a:endParaRPr/>
          </a:p>
        </p:txBody>
      </p:sp>
      <p:sp>
        <p:nvSpPr>
          <p:cNvPr id="716" name="Google Shape;716;p50"/>
          <p:cNvSpPr/>
          <p:nvPr/>
        </p:nvSpPr>
        <p:spPr>
          <a:xfrm>
            <a:off x="2633925" y="3550728"/>
            <a:ext cx="2209200" cy="5706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717" name="Google Shape;717;p50"/>
          <p:cNvSpPr/>
          <p:nvPr/>
        </p:nvSpPr>
        <p:spPr>
          <a:xfrm>
            <a:off x="2633925" y="1424790"/>
            <a:ext cx="1375500" cy="347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 O P’</a:t>
            </a:r>
            <a:endParaRPr>
              <a:latin typeface="Josefin Sans"/>
              <a:ea typeface="Josefin Sans"/>
              <a:cs typeface="Josefin Sans"/>
              <a:sym typeface="Josefin Sans"/>
            </a:endParaRPr>
          </a:p>
        </p:txBody>
      </p:sp>
      <p:sp>
        <p:nvSpPr>
          <p:cNvPr id="718" name="Google Shape;718;p50"/>
          <p:cNvSpPr/>
          <p:nvPr/>
        </p:nvSpPr>
        <p:spPr>
          <a:xfrm>
            <a:off x="5103401" y="1424790"/>
            <a:ext cx="1375500" cy="347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 O B’</a:t>
            </a:r>
            <a:endParaRPr>
              <a:latin typeface="Josefin Sans"/>
              <a:ea typeface="Josefin Sans"/>
              <a:cs typeface="Josefin Sans"/>
              <a:sym typeface="Josefin Sans"/>
            </a:endParaRPr>
          </a:p>
        </p:txBody>
      </p:sp>
      <p:cxnSp>
        <p:nvCxnSpPr>
          <p:cNvPr id="719" name="Google Shape;719;p50"/>
          <p:cNvCxnSpPr>
            <a:stCxn id="715" idx="0"/>
          </p:cNvCxnSpPr>
          <p:nvPr/>
        </p:nvCxnSpPr>
        <p:spPr>
          <a:xfrm rot="10800000">
            <a:off x="4564800" y="1022180"/>
            <a:ext cx="7200" cy="592800"/>
          </a:xfrm>
          <a:prstGeom prst="straightConnector1">
            <a:avLst/>
          </a:prstGeom>
          <a:noFill/>
          <a:ln cap="flat" cmpd="sng" w="19050">
            <a:solidFill>
              <a:srgbClr val="000000"/>
            </a:solidFill>
            <a:prstDash val="solid"/>
            <a:round/>
            <a:headEnd len="med" w="med" type="none"/>
            <a:tailEnd len="med" w="med" type="none"/>
          </a:ln>
        </p:spPr>
      </p:cxnSp>
      <p:sp>
        <p:nvSpPr>
          <p:cNvPr id="720" name="Google Shape;720;p50"/>
          <p:cNvSpPr/>
          <p:nvPr/>
        </p:nvSpPr>
        <p:spPr>
          <a:xfrm>
            <a:off x="5151680" y="3494828"/>
            <a:ext cx="1375500" cy="6264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721" name="Google Shape;721;p50"/>
          <p:cNvSpPr txBox="1"/>
          <p:nvPr/>
        </p:nvSpPr>
        <p:spPr>
          <a:xfrm>
            <a:off x="245525" y="208675"/>
            <a:ext cx="52905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000">
                <a:latin typeface="Josefin Sans"/>
                <a:ea typeface="Josefin Sans"/>
                <a:cs typeface="Josefin Sans"/>
                <a:sym typeface="Josefin Sans"/>
              </a:rPr>
              <a:t>3. Integrase binds on the expression vector </a:t>
            </a:r>
            <a:endParaRPr sz="2000">
              <a:latin typeface="Josefin Sans"/>
              <a:ea typeface="Josefin Sans"/>
              <a:cs typeface="Josefin Sans"/>
              <a:sym typeface="Josefin Sans"/>
            </a:endParaRPr>
          </a:p>
        </p:txBody>
      </p:sp>
      <p:sp>
        <p:nvSpPr>
          <p:cNvPr id="722" name="Google Shape;722;p50"/>
          <p:cNvSpPr/>
          <p:nvPr/>
        </p:nvSpPr>
        <p:spPr>
          <a:xfrm>
            <a:off x="3885074" y="1022125"/>
            <a:ext cx="1411500" cy="10845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Integrase Protein</a:t>
            </a:r>
            <a:endParaRPr sz="1200">
              <a:latin typeface="Josefin Sans"/>
              <a:ea typeface="Josefin Sans"/>
              <a:cs typeface="Josefin Sans"/>
              <a:sym typeface="Josefin Sans"/>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6" name="Shape 726"/>
        <p:cNvGrpSpPr/>
        <p:nvPr/>
      </p:nvGrpSpPr>
      <p:grpSpPr>
        <a:xfrm>
          <a:off x="0" y="0"/>
          <a:ext cx="0" cy="0"/>
          <a:chOff x="0" y="0"/>
          <a:chExt cx="0" cy="0"/>
        </a:xfrm>
      </p:grpSpPr>
      <p:sp>
        <p:nvSpPr>
          <p:cNvPr id="727" name="Google Shape;727;p51"/>
          <p:cNvSpPr/>
          <p:nvPr/>
        </p:nvSpPr>
        <p:spPr>
          <a:xfrm>
            <a:off x="2342400" y="1614980"/>
            <a:ext cx="4459200" cy="2204400"/>
          </a:xfrm>
          <a:prstGeom prst="roundRect">
            <a:avLst>
              <a:gd fmla="val 16667" name="adj"/>
            </a:avLst>
          </a:prstGeom>
          <a:noFill/>
          <a:ln cap="flat" cmpd="sng" w="2857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rPr lang="en-GB">
                <a:solidFill>
                  <a:schemeClr val="dk1"/>
                </a:solidFill>
                <a:latin typeface="Josefin Sans"/>
                <a:ea typeface="Josefin Sans"/>
                <a:cs typeface="Josefin Sans"/>
                <a:sym typeface="Josefin Sans"/>
              </a:rPr>
              <a:t>Expression Vector</a:t>
            </a:r>
            <a:endParaRPr>
              <a:solidFill>
                <a:schemeClr val="dk1"/>
              </a:solidFill>
              <a:latin typeface="Josefin Sans"/>
              <a:ea typeface="Josefin Sans"/>
              <a:cs typeface="Josefin Sans"/>
              <a:sym typeface="Josefin Sans"/>
            </a:endParaRPr>
          </a:p>
          <a:p>
            <a:pPr indent="0" lvl="0" marL="0" rtl="0" algn="ctr">
              <a:spcBef>
                <a:spcPts val="0"/>
              </a:spcBef>
              <a:spcAft>
                <a:spcPts val="0"/>
              </a:spcAft>
              <a:buClr>
                <a:schemeClr val="dk1"/>
              </a:buClr>
              <a:buSzPts val="1100"/>
              <a:buFont typeface="Arial"/>
              <a:buNone/>
            </a:pPr>
            <a:r>
              <a:t/>
            </a:r>
            <a:endParaRPr>
              <a:solidFill>
                <a:schemeClr val="dk1"/>
              </a:solidFill>
              <a:latin typeface="Josefin Sans"/>
              <a:ea typeface="Josefin Sans"/>
              <a:cs typeface="Josefin Sans"/>
              <a:sym typeface="Josefin Sans"/>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
        <p:nvSpPr>
          <p:cNvPr id="728" name="Google Shape;728;p51"/>
          <p:cNvSpPr/>
          <p:nvPr/>
        </p:nvSpPr>
        <p:spPr>
          <a:xfrm>
            <a:off x="2633925" y="3550728"/>
            <a:ext cx="2209200" cy="570600"/>
          </a:xfrm>
          <a:prstGeom prst="homePlate">
            <a:avLst>
              <a:gd fmla="val 50000" name="adj"/>
            </a:avLst>
          </a:prstGeom>
          <a:solidFill>
            <a:srgbClr val="EA9999"/>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729" name="Google Shape;729;p51"/>
          <p:cNvSpPr/>
          <p:nvPr/>
        </p:nvSpPr>
        <p:spPr>
          <a:xfrm>
            <a:off x="2633925" y="1424790"/>
            <a:ext cx="1375500" cy="347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B</a:t>
            </a:r>
            <a:r>
              <a:rPr lang="en-GB">
                <a:latin typeface="Josefin Sans"/>
                <a:ea typeface="Josefin Sans"/>
                <a:cs typeface="Josefin Sans"/>
                <a:sym typeface="Josefin Sans"/>
              </a:rPr>
              <a:t> O B’</a:t>
            </a:r>
            <a:endParaRPr>
              <a:latin typeface="Josefin Sans"/>
              <a:ea typeface="Josefin Sans"/>
              <a:cs typeface="Josefin Sans"/>
              <a:sym typeface="Josefin Sans"/>
            </a:endParaRPr>
          </a:p>
        </p:txBody>
      </p:sp>
      <p:sp>
        <p:nvSpPr>
          <p:cNvPr id="730" name="Google Shape;730;p51"/>
          <p:cNvSpPr/>
          <p:nvPr/>
        </p:nvSpPr>
        <p:spPr>
          <a:xfrm>
            <a:off x="5103401" y="1424790"/>
            <a:ext cx="1375500" cy="347100"/>
          </a:xfrm>
          <a:prstGeom prst="rect">
            <a:avLst/>
          </a:prstGeom>
          <a:solidFill>
            <a:srgbClr val="8E7CC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a:latin typeface="Josefin Sans"/>
                <a:ea typeface="Josefin Sans"/>
                <a:cs typeface="Josefin Sans"/>
                <a:sym typeface="Josefin Sans"/>
              </a:rPr>
              <a:t>P</a:t>
            </a:r>
            <a:r>
              <a:rPr lang="en-GB">
                <a:latin typeface="Josefin Sans"/>
                <a:ea typeface="Josefin Sans"/>
                <a:cs typeface="Josefin Sans"/>
                <a:sym typeface="Josefin Sans"/>
              </a:rPr>
              <a:t> O P’</a:t>
            </a:r>
            <a:endParaRPr>
              <a:latin typeface="Josefin Sans"/>
              <a:ea typeface="Josefin Sans"/>
              <a:cs typeface="Josefin Sans"/>
              <a:sym typeface="Josefin Sans"/>
            </a:endParaRPr>
          </a:p>
        </p:txBody>
      </p:sp>
      <p:cxnSp>
        <p:nvCxnSpPr>
          <p:cNvPr id="731" name="Google Shape;731;p51"/>
          <p:cNvCxnSpPr>
            <a:stCxn id="727" idx="0"/>
          </p:cNvCxnSpPr>
          <p:nvPr/>
        </p:nvCxnSpPr>
        <p:spPr>
          <a:xfrm rot="10800000">
            <a:off x="4564800" y="1022180"/>
            <a:ext cx="7200" cy="592800"/>
          </a:xfrm>
          <a:prstGeom prst="straightConnector1">
            <a:avLst/>
          </a:prstGeom>
          <a:noFill/>
          <a:ln cap="flat" cmpd="sng" w="19050">
            <a:solidFill>
              <a:srgbClr val="000000"/>
            </a:solidFill>
            <a:prstDash val="solid"/>
            <a:round/>
            <a:headEnd len="med" w="med" type="none"/>
            <a:tailEnd len="med" w="med" type="none"/>
          </a:ln>
        </p:spPr>
      </p:cxnSp>
      <p:sp>
        <p:nvSpPr>
          <p:cNvPr id="732" name="Google Shape;732;p51"/>
          <p:cNvSpPr/>
          <p:nvPr/>
        </p:nvSpPr>
        <p:spPr>
          <a:xfrm>
            <a:off x="5151680" y="3494828"/>
            <a:ext cx="1375500" cy="626400"/>
          </a:xfrm>
          <a:prstGeom prst="ellipse">
            <a:avLst/>
          </a:prstGeom>
          <a:solidFill>
            <a:srgbClr val="43434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Kan</a:t>
            </a:r>
            <a:r>
              <a:rPr baseline="30000" lang="en-GB" sz="1200">
                <a:latin typeface="Josefin Sans"/>
                <a:ea typeface="Josefin Sans"/>
                <a:cs typeface="Josefin Sans"/>
                <a:sym typeface="Josefin Sans"/>
              </a:rPr>
              <a:t>r</a:t>
            </a:r>
            <a:endParaRPr baseline="30000" sz="1200">
              <a:latin typeface="Josefin Sans"/>
              <a:ea typeface="Josefin Sans"/>
              <a:cs typeface="Josefin Sans"/>
              <a:sym typeface="Josefin Sans"/>
            </a:endParaRPr>
          </a:p>
        </p:txBody>
      </p:sp>
      <p:sp>
        <p:nvSpPr>
          <p:cNvPr id="733" name="Google Shape;733;p51"/>
          <p:cNvSpPr txBox="1"/>
          <p:nvPr/>
        </p:nvSpPr>
        <p:spPr>
          <a:xfrm>
            <a:off x="245525" y="208675"/>
            <a:ext cx="52905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sz="2000">
                <a:latin typeface="Josefin Sans"/>
                <a:ea typeface="Josefin Sans"/>
                <a:cs typeface="Josefin Sans"/>
                <a:sym typeface="Josefin Sans"/>
              </a:rPr>
              <a:t>4</a:t>
            </a:r>
            <a:r>
              <a:rPr lang="en-GB" sz="2000">
                <a:latin typeface="Josefin Sans"/>
                <a:ea typeface="Josefin Sans"/>
                <a:cs typeface="Josefin Sans"/>
                <a:sym typeface="Josefin Sans"/>
              </a:rPr>
              <a:t>. Flipped promoter  </a:t>
            </a:r>
            <a:endParaRPr sz="2000">
              <a:latin typeface="Josefin Sans"/>
              <a:ea typeface="Josefin Sans"/>
              <a:cs typeface="Josefin Sans"/>
              <a:sym typeface="Josefin Sans"/>
            </a:endParaRPr>
          </a:p>
        </p:txBody>
      </p:sp>
      <p:cxnSp>
        <p:nvCxnSpPr>
          <p:cNvPr id="734" name="Google Shape;734;p51"/>
          <p:cNvCxnSpPr/>
          <p:nvPr/>
        </p:nvCxnSpPr>
        <p:spPr>
          <a:xfrm flipH="1">
            <a:off x="3885300" y="1022175"/>
            <a:ext cx="686700" cy="5700"/>
          </a:xfrm>
          <a:prstGeom prst="straightConnector1">
            <a:avLst/>
          </a:prstGeom>
          <a:noFill/>
          <a:ln cap="flat" cmpd="sng" w="19050">
            <a:solidFill>
              <a:srgbClr val="000000"/>
            </a:solidFill>
            <a:prstDash val="solid"/>
            <a:round/>
            <a:headEnd len="med" w="med" type="none"/>
            <a:tailEnd len="med" w="med" type="triangle"/>
          </a:ln>
        </p:spPr>
      </p:cxnSp>
      <p:sp>
        <p:nvSpPr>
          <p:cNvPr id="735" name="Google Shape;735;p51"/>
          <p:cNvSpPr/>
          <p:nvPr/>
        </p:nvSpPr>
        <p:spPr>
          <a:xfrm>
            <a:off x="5699974" y="103075"/>
            <a:ext cx="1411500" cy="1084500"/>
          </a:xfrm>
          <a:prstGeom prst="ellipse">
            <a:avLst/>
          </a:prstGeom>
          <a:solidFill>
            <a:schemeClr val="accent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Integrase Protein</a:t>
            </a:r>
            <a:endParaRPr sz="1200">
              <a:latin typeface="Josefin Sans"/>
              <a:ea typeface="Josefin Sans"/>
              <a:cs typeface="Josefin Sans"/>
              <a:sym typeface="Josefin Sans"/>
            </a:endParaRPr>
          </a:p>
        </p:txBody>
      </p:sp>
      <p:sp>
        <p:nvSpPr>
          <p:cNvPr id="736" name="Google Shape;736;p51"/>
          <p:cNvSpPr/>
          <p:nvPr/>
        </p:nvSpPr>
        <p:spPr>
          <a:xfrm>
            <a:off x="2902300" y="2693400"/>
            <a:ext cx="1075500" cy="961500"/>
          </a:xfrm>
          <a:prstGeom prst="ellipse">
            <a:avLst/>
          </a:prstGeom>
          <a:solidFill>
            <a:srgbClr val="0000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1200">
                <a:solidFill>
                  <a:srgbClr val="FFFFFF"/>
                </a:solidFill>
                <a:latin typeface="Josefin Sans"/>
                <a:ea typeface="Josefin Sans"/>
                <a:cs typeface="Josefin Sans"/>
                <a:sym typeface="Josefin Sans"/>
              </a:rPr>
              <a:t>RNA Poly</a:t>
            </a:r>
            <a:endParaRPr sz="1200">
              <a:solidFill>
                <a:srgbClr val="FFFFFF"/>
              </a:solidFill>
              <a:latin typeface="Josefin Sans"/>
              <a:ea typeface="Josefin Sans"/>
              <a:cs typeface="Josefin Sans"/>
              <a:sym typeface="Josefin Sans"/>
            </a:endParaRPr>
          </a:p>
        </p:txBody>
      </p:sp>
      <p:cxnSp>
        <p:nvCxnSpPr>
          <p:cNvPr id="737" name="Google Shape;737;p51"/>
          <p:cNvCxnSpPr/>
          <p:nvPr/>
        </p:nvCxnSpPr>
        <p:spPr>
          <a:xfrm>
            <a:off x="3977799" y="3174156"/>
            <a:ext cx="431100" cy="0"/>
          </a:xfrm>
          <a:prstGeom prst="straightConnector1">
            <a:avLst/>
          </a:prstGeom>
          <a:noFill/>
          <a:ln cap="flat" cmpd="sng" w="19050">
            <a:solidFill>
              <a:srgbClr val="000000"/>
            </a:solidFill>
            <a:prstDash val="solid"/>
            <a:round/>
            <a:headEnd len="med" w="med" type="none"/>
            <a:tailEnd len="med" w="med" type="triangle"/>
          </a:ln>
        </p:spPr>
      </p:cxnSp>
      <p:grpSp>
        <p:nvGrpSpPr>
          <p:cNvPr id="738" name="Google Shape;738;p51"/>
          <p:cNvGrpSpPr/>
          <p:nvPr/>
        </p:nvGrpSpPr>
        <p:grpSpPr>
          <a:xfrm>
            <a:off x="245525" y="2571740"/>
            <a:ext cx="1812150" cy="1923035"/>
            <a:chOff x="245525" y="2571740"/>
            <a:chExt cx="1812150" cy="1923035"/>
          </a:xfrm>
        </p:grpSpPr>
        <p:sp>
          <p:nvSpPr>
            <p:cNvPr id="739" name="Google Shape;739;p51"/>
            <p:cNvSpPr/>
            <p:nvPr/>
          </p:nvSpPr>
          <p:spPr>
            <a:xfrm>
              <a:off x="499975" y="3216490"/>
              <a:ext cx="1557700" cy="849550"/>
            </a:xfrm>
            <a:custGeom>
              <a:rect b="b" l="l" r="r" t="t"/>
              <a:pathLst>
                <a:path extrusionOk="0" h="33982" w="62308">
                  <a:moveTo>
                    <a:pt x="62308" y="52"/>
                  </a:moveTo>
                  <a:cubicBezTo>
                    <a:pt x="56541" y="52"/>
                    <a:pt x="49846" y="-158"/>
                    <a:pt x="45343" y="3445"/>
                  </a:cubicBezTo>
                  <a:cubicBezTo>
                    <a:pt x="41666" y="6387"/>
                    <a:pt x="41302" y="12909"/>
                    <a:pt x="37015" y="14857"/>
                  </a:cubicBezTo>
                  <a:cubicBezTo>
                    <a:pt x="31018" y="17583"/>
                    <a:pt x="21932" y="11125"/>
                    <a:pt x="17274" y="15783"/>
                  </a:cubicBezTo>
                  <a:cubicBezTo>
                    <a:pt x="13615" y="19442"/>
                    <a:pt x="14383" y="25842"/>
                    <a:pt x="11721" y="30280"/>
                  </a:cubicBezTo>
                  <a:cubicBezTo>
                    <a:pt x="9613" y="33794"/>
                    <a:pt x="4097" y="33982"/>
                    <a:pt x="0" y="33982"/>
                  </a:cubicBezTo>
                </a:path>
              </a:pathLst>
            </a:custGeom>
            <a:noFill/>
            <a:ln cap="flat" cmpd="sng" w="28575">
              <a:solidFill>
                <a:srgbClr val="EA9999"/>
              </a:solidFill>
              <a:prstDash val="solid"/>
              <a:round/>
              <a:headEnd len="med" w="med" type="none"/>
              <a:tailEnd len="med" w="med" type="none"/>
            </a:ln>
          </p:spPr>
        </p:sp>
        <p:sp>
          <p:nvSpPr>
            <p:cNvPr id="740" name="Google Shape;740;p51"/>
            <p:cNvSpPr txBox="1"/>
            <p:nvPr/>
          </p:nvSpPr>
          <p:spPr>
            <a:xfrm>
              <a:off x="814750" y="3981475"/>
              <a:ext cx="1040100" cy="513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1200">
                  <a:latin typeface="Josefin Sans"/>
                  <a:ea typeface="Josefin Sans"/>
                  <a:cs typeface="Josefin Sans"/>
                  <a:sym typeface="Josefin Sans"/>
                </a:rPr>
                <a:t>GOI Sense mRNA</a:t>
              </a:r>
              <a:endParaRPr sz="1200">
                <a:latin typeface="Josefin Sans"/>
                <a:ea typeface="Josefin Sans"/>
                <a:cs typeface="Josefin Sans"/>
                <a:sym typeface="Josefin Sans"/>
              </a:endParaRPr>
            </a:p>
          </p:txBody>
        </p:sp>
        <p:sp>
          <p:nvSpPr>
            <p:cNvPr id="741" name="Google Shape;741;p51"/>
            <p:cNvSpPr/>
            <p:nvPr/>
          </p:nvSpPr>
          <p:spPr>
            <a:xfrm>
              <a:off x="297150" y="2906190"/>
              <a:ext cx="1557700" cy="849550"/>
            </a:xfrm>
            <a:custGeom>
              <a:rect b="b" l="l" r="r" t="t"/>
              <a:pathLst>
                <a:path extrusionOk="0" h="33982" w="62308">
                  <a:moveTo>
                    <a:pt x="62308" y="52"/>
                  </a:moveTo>
                  <a:cubicBezTo>
                    <a:pt x="56541" y="52"/>
                    <a:pt x="49846" y="-158"/>
                    <a:pt x="45343" y="3445"/>
                  </a:cubicBezTo>
                  <a:cubicBezTo>
                    <a:pt x="41666" y="6387"/>
                    <a:pt x="41302" y="12909"/>
                    <a:pt x="37015" y="14857"/>
                  </a:cubicBezTo>
                  <a:cubicBezTo>
                    <a:pt x="31018" y="17583"/>
                    <a:pt x="21932" y="11125"/>
                    <a:pt x="17274" y="15783"/>
                  </a:cubicBezTo>
                  <a:cubicBezTo>
                    <a:pt x="13615" y="19442"/>
                    <a:pt x="14383" y="25842"/>
                    <a:pt x="11721" y="30280"/>
                  </a:cubicBezTo>
                  <a:cubicBezTo>
                    <a:pt x="9613" y="33794"/>
                    <a:pt x="4097" y="33982"/>
                    <a:pt x="0" y="33982"/>
                  </a:cubicBezTo>
                </a:path>
              </a:pathLst>
            </a:custGeom>
            <a:noFill/>
            <a:ln cap="flat" cmpd="sng" w="28575">
              <a:solidFill>
                <a:srgbClr val="EA9999"/>
              </a:solidFill>
              <a:prstDash val="solid"/>
              <a:round/>
              <a:headEnd len="med" w="med" type="none"/>
              <a:tailEnd len="med" w="med" type="none"/>
            </a:ln>
          </p:spPr>
        </p:sp>
        <p:sp>
          <p:nvSpPr>
            <p:cNvPr id="742" name="Google Shape;742;p51"/>
            <p:cNvSpPr/>
            <p:nvPr/>
          </p:nvSpPr>
          <p:spPr>
            <a:xfrm>
              <a:off x="245525" y="2571740"/>
              <a:ext cx="1557700" cy="849550"/>
            </a:xfrm>
            <a:custGeom>
              <a:rect b="b" l="l" r="r" t="t"/>
              <a:pathLst>
                <a:path extrusionOk="0" h="33982" w="62308">
                  <a:moveTo>
                    <a:pt x="62308" y="52"/>
                  </a:moveTo>
                  <a:cubicBezTo>
                    <a:pt x="56541" y="52"/>
                    <a:pt x="49846" y="-158"/>
                    <a:pt x="45343" y="3445"/>
                  </a:cubicBezTo>
                  <a:cubicBezTo>
                    <a:pt x="41666" y="6387"/>
                    <a:pt x="41302" y="12909"/>
                    <a:pt x="37015" y="14857"/>
                  </a:cubicBezTo>
                  <a:cubicBezTo>
                    <a:pt x="31018" y="17583"/>
                    <a:pt x="21932" y="11125"/>
                    <a:pt x="17274" y="15783"/>
                  </a:cubicBezTo>
                  <a:cubicBezTo>
                    <a:pt x="13615" y="19442"/>
                    <a:pt x="14383" y="25842"/>
                    <a:pt x="11721" y="30280"/>
                  </a:cubicBezTo>
                  <a:cubicBezTo>
                    <a:pt x="9613" y="33794"/>
                    <a:pt x="4097" y="33982"/>
                    <a:pt x="0" y="33982"/>
                  </a:cubicBezTo>
                </a:path>
              </a:pathLst>
            </a:custGeom>
            <a:noFill/>
            <a:ln cap="flat" cmpd="sng" w="28575">
              <a:solidFill>
                <a:srgbClr val="EA9999"/>
              </a:solidFill>
              <a:prstDash val="solid"/>
              <a:round/>
              <a:headEnd len="med" w="med" type="none"/>
              <a:tailEnd len="med" w="med" type="none"/>
            </a:ln>
          </p:spPr>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73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3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73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1B2"/>
        </a:solidFill>
      </p:bgPr>
    </p:bg>
    <p:spTree>
      <p:nvGrpSpPr>
        <p:cNvPr id="746" name="Shape 746"/>
        <p:cNvGrpSpPr/>
        <p:nvPr/>
      </p:nvGrpSpPr>
      <p:grpSpPr>
        <a:xfrm>
          <a:off x="0" y="0"/>
          <a:ext cx="0" cy="0"/>
          <a:chOff x="0" y="0"/>
          <a:chExt cx="0" cy="0"/>
        </a:xfrm>
      </p:grpSpPr>
      <p:sp>
        <p:nvSpPr>
          <p:cNvPr id="747" name="Google Shape;747;p52"/>
          <p:cNvSpPr txBox="1"/>
          <p:nvPr/>
        </p:nvSpPr>
        <p:spPr>
          <a:xfrm>
            <a:off x="311700" y="2184163"/>
            <a:ext cx="85206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7200">
                <a:solidFill>
                  <a:srgbClr val="FFFFFF"/>
                </a:solidFill>
                <a:latin typeface="Josefin Sans"/>
                <a:ea typeface="Josefin Sans"/>
                <a:cs typeface="Josefin Sans"/>
                <a:sym typeface="Josefin Sans"/>
              </a:rPr>
              <a:t>CRISPR</a:t>
            </a:r>
            <a:endParaRPr sz="7200">
              <a:solidFill>
                <a:srgbClr val="FFFFFF"/>
              </a:solidFill>
              <a:latin typeface="Josefin Sans"/>
              <a:ea typeface="Josefin Sans"/>
              <a:cs typeface="Josefin Sans"/>
              <a:sym typeface="Josefin Sans"/>
            </a:endParaRPr>
          </a:p>
          <a:p>
            <a:pPr indent="0" lvl="0" marL="0" rtl="0" algn="ctr">
              <a:spcBef>
                <a:spcPts val="0"/>
              </a:spcBef>
              <a:spcAft>
                <a:spcPts val="0"/>
              </a:spcAft>
              <a:buNone/>
            </a:pPr>
            <a:r>
              <a:rPr lang="en-GB" sz="3000">
                <a:solidFill>
                  <a:srgbClr val="FFFFFF"/>
                </a:solidFill>
                <a:latin typeface="Josefin Sans"/>
                <a:ea typeface="Josefin Sans"/>
                <a:cs typeface="Josefin Sans"/>
                <a:sym typeface="Josefin Sans"/>
              </a:rPr>
              <a:t>“Cut and Paste” tool used for gene editing</a:t>
            </a:r>
            <a:endParaRPr sz="3000">
              <a:solidFill>
                <a:srgbClr val="FFFFFF"/>
              </a:solidFill>
              <a:latin typeface="Josefin Sans"/>
              <a:ea typeface="Josefin Sans"/>
              <a:cs typeface="Josefin Sans"/>
              <a:sym typeface="Josefi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1" name="Shape 751"/>
        <p:cNvGrpSpPr/>
        <p:nvPr/>
      </p:nvGrpSpPr>
      <p:grpSpPr>
        <a:xfrm>
          <a:off x="0" y="0"/>
          <a:ext cx="0" cy="0"/>
          <a:chOff x="0" y="0"/>
          <a:chExt cx="0" cy="0"/>
        </a:xfrm>
      </p:grpSpPr>
      <p:pic>
        <p:nvPicPr>
          <p:cNvPr descr="This video is an explanation of CRISPR-Cas 9." id="752" name="Google Shape;752;p53" title="CRISPR Explained">
            <a:hlinkClick r:id="rId3"/>
          </p:cNvPr>
          <p:cNvPicPr preferRelativeResize="0"/>
          <p:nvPr/>
        </p:nvPicPr>
        <p:blipFill>
          <a:blip r:embed="rId4">
            <a:alphaModFix/>
          </a:blip>
          <a:stretch>
            <a:fillRect/>
          </a:stretch>
        </p:blipFill>
        <p:spPr>
          <a:xfrm>
            <a:off x="1655600" y="556050"/>
            <a:ext cx="5350450" cy="40128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1" name="Shape 111"/>
        <p:cNvGrpSpPr/>
        <p:nvPr/>
      </p:nvGrpSpPr>
      <p:grpSpPr>
        <a:xfrm>
          <a:off x="0" y="0"/>
          <a:ext cx="0" cy="0"/>
          <a:chOff x="0" y="0"/>
          <a:chExt cx="0" cy="0"/>
        </a:xfrm>
      </p:grpSpPr>
      <p:sp>
        <p:nvSpPr>
          <p:cNvPr id="112" name="Google Shape;112;p27"/>
          <p:cNvSpPr txBox="1"/>
          <p:nvPr/>
        </p:nvSpPr>
        <p:spPr>
          <a:xfrm>
            <a:off x="546300" y="1144650"/>
            <a:ext cx="8286000" cy="34032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Font typeface="Josefin Sans"/>
              <a:buAutoNum type="arabicPeriod"/>
            </a:pPr>
            <a:r>
              <a:rPr lang="en-GB" sz="1800">
                <a:solidFill>
                  <a:schemeClr val="dk1"/>
                </a:solidFill>
                <a:latin typeface="Josefin Sans"/>
                <a:ea typeface="Josefin Sans"/>
                <a:cs typeface="Josefin Sans"/>
                <a:sym typeface="Josefin Sans"/>
              </a:rPr>
              <a:t>Understand different vector systems (genetic circuits) </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Binary vector </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Mutated RBS</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Invertible promoter system</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GB" sz="1800">
                <a:solidFill>
                  <a:schemeClr val="dk1"/>
                </a:solidFill>
                <a:latin typeface="Josefin Sans"/>
                <a:ea typeface="Josefin Sans"/>
                <a:cs typeface="Josefin Sans"/>
                <a:sym typeface="Josefin Sans"/>
              </a:rPr>
              <a:t>Understand the CRISPR system</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100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CRISPR/Cas9</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100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CRISPR/Cas9n</a:t>
            </a:r>
            <a:endParaRPr sz="1800">
              <a:solidFill>
                <a:schemeClr val="dk1"/>
              </a:solidFill>
              <a:latin typeface="Josefin Sans"/>
              <a:ea typeface="Josefin Sans"/>
              <a:cs typeface="Josefin Sans"/>
              <a:sym typeface="Josefin Sans"/>
            </a:endParaRPr>
          </a:p>
          <a:p>
            <a:pPr indent="-342900" lvl="1" marL="914400" rtl="0" algn="l">
              <a:lnSpc>
                <a:spcPct val="100000"/>
              </a:lnSpc>
              <a:spcBef>
                <a:spcPts val="1000"/>
              </a:spcBef>
              <a:spcAft>
                <a:spcPts val="0"/>
              </a:spcAft>
              <a:buClr>
                <a:schemeClr val="dk1"/>
              </a:buClr>
              <a:buSzPts val="1800"/>
              <a:buFont typeface="Josefin Sans"/>
              <a:buAutoNum type="alphaLcPeriod"/>
            </a:pPr>
            <a:r>
              <a:rPr lang="en-GB" sz="1800">
                <a:solidFill>
                  <a:schemeClr val="dk1"/>
                </a:solidFill>
                <a:latin typeface="Josefin Sans"/>
                <a:ea typeface="Josefin Sans"/>
                <a:cs typeface="Josefin Sans"/>
                <a:sym typeface="Josefin Sans"/>
              </a:rPr>
              <a:t>CRISPR/dCas9</a:t>
            </a:r>
            <a:endParaRPr sz="18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13" name="Google Shape;113;p27"/>
          <p:cNvSpPr txBox="1"/>
          <p:nvPr/>
        </p:nvSpPr>
        <p:spPr>
          <a:xfrm>
            <a:off x="311700" y="2358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Learning Outcomes: Genetic Circuits III</a:t>
            </a:r>
            <a:endParaRPr sz="3000">
              <a:solidFill>
                <a:srgbClr val="00A1B2"/>
              </a:solidFill>
              <a:latin typeface="Josefin Sans"/>
              <a:ea typeface="Josefin Sans"/>
              <a:cs typeface="Josefin Sans"/>
              <a:sym typeface="Josefin Sans"/>
            </a:endParaRPr>
          </a:p>
        </p:txBody>
      </p:sp>
      <p:sp>
        <p:nvSpPr>
          <p:cNvPr id="114" name="Google Shape;114;p27"/>
          <p:cNvSpPr/>
          <p:nvPr/>
        </p:nvSpPr>
        <p:spPr>
          <a:xfrm>
            <a:off x="546300" y="3366175"/>
            <a:ext cx="453600" cy="2475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6" name="Shape 756"/>
        <p:cNvGrpSpPr/>
        <p:nvPr/>
      </p:nvGrpSpPr>
      <p:grpSpPr>
        <a:xfrm>
          <a:off x="0" y="0"/>
          <a:ext cx="0" cy="0"/>
          <a:chOff x="0" y="0"/>
          <a:chExt cx="0" cy="0"/>
        </a:xfrm>
      </p:grpSpPr>
      <p:sp>
        <p:nvSpPr>
          <p:cNvPr id="757" name="Google Shape;757;p54"/>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CRISPR</a:t>
            </a:r>
            <a:endParaRPr sz="3000">
              <a:solidFill>
                <a:srgbClr val="00A1B2"/>
              </a:solidFill>
              <a:latin typeface="Josefin Sans"/>
              <a:ea typeface="Josefin Sans"/>
              <a:cs typeface="Josefin Sans"/>
              <a:sym typeface="Josefin Sans"/>
            </a:endParaRPr>
          </a:p>
        </p:txBody>
      </p:sp>
      <p:sp>
        <p:nvSpPr>
          <p:cNvPr id="758" name="Google Shape;758;p54"/>
          <p:cNvSpPr txBox="1"/>
          <p:nvPr/>
        </p:nvSpPr>
        <p:spPr>
          <a:xfrm>
            <a:off x="311700" y="1210275"/>
            <a:ext cx="49662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Clustered Regularly Interspaced Short Palindromic Repeats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Originated as a bacterial defense mechanism against viruses (adaptive immune system)</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Can be used for DNA manipulation in two ways: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Knock-outs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Knock-ins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Off-target effects may occur; variability depending on the system used</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pic>
        <p:nvPicPr>
          <p:cNvPr descr="https://lh3.googleusercontent.com/5TX46aunOZtoPldsUw-cAObvWJEXBkG4na5zvix_2RDa3xZ3htnZcC59TlqPXEn8a47i4XzFjdUm10HEi5R-jO0zTM8BwqZi9Q5vz5N1A_D-bPV9X4IdO_Gqaa_UQbZMHQ4c_OnlhA" id="759" name="Google Shape;759;p54"/>
          <p:cNvPicPr preferRelativeResize="0"/>
          <p:nvPr/>
        </p:nvPicPr>
        <p:blipFill rotWithShape="1">
          <a:blip r:embed="rId3">
            <a:alphaModFix/>
          </a:blip>
          <a:srcRect b="0" l="0" r="0" t="0"/>
          <a:stretch/>
        </p:blipFill>
        <p:spPr>
          <a:xfrm>
            <a:off x="5068402" y="1913624"/>
            <a:ext cx="3987076" cy="2359801"/>
          </a:xfrm>
          <a:prstGeom prst="rect">
            <a:avLst/>
          </a:prstGeom>
          <a:noFill/>
          <a:ln>
            <a:noFill/>
          </a:ln>
        </p:spPr>
      </p:pic>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3" name="Shape 763"/>
        <p:cNvGrpSpPr/>
        <p:nvPr/>
      </p:nvGrpSpPr>
      <p:grpSpPr>
        <a:xfrm>
          <a:off x="0" y="0"/>
          <a:ext cx="0" cy="0"/>
          <a:chOff x="0" y="0"/>
          <a:chExt cx="0" cy="0"/>
        </a:xfrm>
      </p:grpSpPr>
      <p:sp>
        <p:nvSpPr>
          <p:cNvPr id="764" name="Google Shape;764;p55"/>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sgRNAs (single guide RNA)</a:t>
            </a:r>
            <a:endParaRPr sz="3000">
              <a:solidFill>
                <a:srgbClr val="00A1B2"/>
              </a:solidFill>
              <a:latin typeface="Josefin Sans"/>
              <a:ea typeface="Josefin Sans"/>
              <a:cs typeface="Josefin Sans"/>
              <a:sym typeface="Josefin Sans"/>
            </a:endParaRPr>
          </a:p>
        </p:txBody>
      </p:sp>
      <p:sp>
        <p:nvSpPr>
          <p:cNvPr id="765" name="Google Shape;765;p55"/>
          <p:cNvSpPr txBox="1"/>
          <p:nvPr/>
        </p:nvSpPr>
        <p:spPr>
          <a:xfrm>
            <a:off x="311700" y="1210275"/>
            <a:ext cx="87666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Modifiable guiding molecules that target Cas9 activity</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Two components: crRNA (~20 bp) and tracrRNA (~80 bp)</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crRNA is the functional component that will hybridize to the target sequence</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tracrRNA is a conserved sequence that is bound to the Cas9 protein and stabilizes the crRNA</a:t>
            </a:r>
            <a:endParaRPr sz="1800">
              <a:solidFill>
                <a:schemeClr val="dk1"/>
              </a:solidFill>
              <a:latin typeface="Josefin Sans"/>
              <a:ea typeface="Josefin Sans"/>
              <a:cs typeface="Josefin Sans"/>
              <a:sym typeface="Josefin Sans"/>
            </a:endParaRPr>
          </a:p>
        </p:txBody>
      </p:sp>
      <p:pic>
        <p:nvPicPr>
          <p:cNvPr id="766" name="Google Shape;766;p55"/>
          <p:cNvPicPr preferRelativeResize="0"/>
          <p:nvPr/>
        </p:nvPicPr>
        <p:blipFill>
          <a:blip r:embed="rId3">
            <a:alphaModFix/>
          </a:blip>
          <a:stretch>
            <a:fillRect/>
          </a:stretch>
        </p:blipFill>
        <p:spPr>
          <a:xfrm>
            <a:off x="2404850" y="3008724"/>
            <a:ext cx="4201952" cy="1832101"/>
          </a:xfrm>
          <a:prstGeom prst="rect">
            <a:avLst/>
          </a:prstGeom>
          <a:noFill/>
          <a:ln>
            <a:noFill/>
          </a:ln>
        </p:spPr>
      </p:pic>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0" name="Shape 770"/>
        <p:cNvGrpSpPr/>
        <p:nvPr/>
      </p:nvGrpSpPr>
      <p:grpSpPr>
        <a:xfrm>
          <a:off x="0" y="0"/>
          <a:ext cx="0" cy="0"/>
          <a:chOff x="0" y="0"/>
          <a:chExt cx="0" cy="0"/>
        </a:xfrm>
      </p:grpSpPr>
      <p:sp>
        <p:nvSpPr>
          <p:cNvPr id="771" name="Google Shape;771;p56"/>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CRISPR/Cas9 - wild-type</a:t>
            </a:r>
            <a:endParaRPr sz="3000">
              <a:solidFill>
                <a:srgbClr val="00A1B2"/>
              </a:solidFill>
              <a:latin typeface="Josefin Sans"/>
              <a:ea typeface="Josefin Sans"/>
              <a:cs typeface="Josefin Sans"/>
              <a:sym typeface="Josefin Sans"/>
            </a:endParaRPr>
          </a:p>
        </p:txBody>
      </p:sp>
      <p:pic>
        <p:nvPicPr>
          <p:cNvPr descr="https://lh6.googleusercontent.com/UmZVB77FlwaEXapWH0JPATJow947c-sryTb1YnFsutbfAtmMtVF1CNzuznyuhoW0it_g9gWxHXiqqjYRSHEtmaSj5qrkVGJJ4EEBY1MZ_EEwXQ5gp8QSnBuR6P-FJNoUwoj9uzS2LQ" id="772" name="Google Shape;772;p56"/>
          <p:cNvPicPr preferRelativeResize="0"/>
          <p:nvPr/>
        </p:nvPicPr>
        <p:blipFill rotWithShape="1">
          <a:blip r:embed="rId3">
            <a:alphaModFix/>
          </a:blip>
          <a:srcRect b="0" l="0" r="0" t="0"/>
          <a:stretch/>
        </p:blipFill>
        <p:spPr>
          <a:xfrm>
            <a:off x="1001853" y="1210275"/>
            <a:ext cx="7140296" cy="3766501"/>
          </a:xfrm>
          <a:prstGeom prst="rect">
            <a:avLst/>
          </a:prstGeom>
          <a:noFill/>
          <a:ln>
            <a:noFill/>
          </a:ln>
        </p:spPr>
      </p:pic>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6" name="Shape 776"/>
        <p:cNvGrpSpPr/>
        <p:nvPr/>
      </p:nvGrpSpPr>
      <p:grpSpPr>
        <a:xfrm>
          <a:off x="0" y="0"/>
          <a:ext cx="0" cy="0"/>
          <a:chOff x="0" y="0"/>
          <a:chExt cx="0" cy="0"/>
        </a:xfrm>
      </p:grpSpPr>
      <p:sp>
        <p:nvSpPr>
          <p:cNvPr id="777" name="Google Shape;777;p57"/>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NHEJ DNA Repair</a:t>
            </a:r>
            <a:endParaRPr sz="3000">
              <a:solidFill>
                <a:srgbClr val="00A1B2"/>
              </a:solidFill>
              <a:latin typeface="Josefin Sans"/>
              <a:ea typeface="Josefin Sans"/>
              <a:cs typeface="Josefin Sans"/>
              <a:sym typeface="Josefin Sans"/>
            </a:endParaRPr>
          </a:p>
        </p:txBody>
      </p:sp>
      <p:sp>
        <p:nvSpPr>
          <p:cNvPr id="778" name="Google Shape;778;p57"/>
          <p:cNvSpPr txBox="1"/>
          <p:nvPr/>
        </p:nvSpPr>
        <p:spPr>
          <a:xfrm>
            <a:off x="311700" y="1210275"/>
            <a:ext cx="41220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When wild-type Cas9 cuts the target DNA it cleaves both strands resulting in blunt ends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This favours DNA repair through non-homologous end joining (NHEJ) which can have two results: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Your desired insert can be integrated into the cleavage site based on chance</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More likely is the target site will just be deleted</a:t>
            </a:r>
            <a:endParaRPr sz="1800">
              <a:solidFill>
                <a:schemeClr val="dk1"/>
              </a:solidFill>
              <a:latin typeface="Josefin Sans"/>
              <a:ea typeface="Josefin Sans"/>
              <a:cs typeface="Josefin Sans"/>
              <a:sym typeface="Josefin Sans"/>
            </a:endParaRPr>
          </a:p>
        </p:txBody>
      </p:sp>
      <p:pic>
        <p:nvPicPr>
          <p:cNvPr id="779" name="Google Shape;779;p57"/>
          <p:cNvPicPr preferRelativeResize="0"/>
          <p:nvPr/>
        </p:nvPicPr>
        <p:blipFill>
          <a:blip r:embed="rId3">
            <a:alphaModFix/>
          </a:blip>
          <a:stretch>
            <a:fillRect/>
          </a:stretch>
        </p:blipFill>
        <p:spPr>
          <a:xfrm>
            <a:off x="4661975" y="1887550"/>
            <a:ext cx="4251755" cy="2411951"/>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3" name="Shape 783"/>
        <p:cNvGrpSpPr/>
        <p:nvPr/>
      </p:nvGrpSpPr>
      <p:grpSpPr>
        <a:xfrm>
          <a:off x="0" y="0"/>
          <a:ext cx="0" cy="0"/>
          <a:chOff x="0" y="0"/>
          <a:chExt cx="0" cy="0"/>
        </a:xfrm>
      </p:grpSpPr>
      <p:sp>
        <p:nvSpPr>
          <p:cNvPr id="784" name="Google Shape;784;p58"/>
          <p:cNvSpPr txBox="1"/>
          <p:nvPr>
            <p:ph idx="1" type="body"/>
          </p:nvPr>
        </p:nvSpPr>
        <p:spPr>
          <a:xfrm>
            <a:off x="126650" y="620850"/>
            <a:ext cx="8769000" cy="898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GB">
                <a:latin typeface="Josefin Sans"/>
                <a:ea typeface="Josefin Sans"/>
                <a:cs typeface="Josefin Sans"/>
                <a:sym typeface="Josefin Sans"/>
              </a:rPr>
              <a:t>NHEJ is a natural DNA repair mechanism for DNA double stranded breaks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GB">
                <a:latin typeface="Josefin Sans"/>
                <a:ea typeface="Josefin Sans"/>
                <a:cs typeface="Josefin Sans"/>
                <a:sym typeface="Josefin Sans"/>
              </a:rPr>
              <a:t>This involves the direct ligation of the broken ends, but is often error-prone</a:t>
            </a:r>
            <a:endParaRPr>
              <a:latin typeface="Josefin Sans"/>
              <a:ea typeface="Josefin Sans"/>
              <a:cs typeface="Josefin Sans"/>
              <a:sym typeface="Josefin Sans"/>
            </a:endParaRPr>
          </a:p>
          <a:p>
            <a:pPr indent="0" lvl="0" marL="457200" rtl="0" algn="l">
              <a:spcBef>
                <a:spcPts val="1000"/>
              </a:spcBef>
              <a:spcAft>
                <a:spcPts val="1000"/>
              </a:spcAft>
              <a:buNone/>
            </a:pPr>
            <a:r>
              <a:t/>
            </a:r>
            <a:endParaRPr>
              <a:latin typeface="Josefin Sans"/>
              <a:ea typeface="Josefin Sans"/>
              <a:cs typeface="Josefin Sans"/>
              <a:sym typeface="Josefin Sans"/>
            </a:endParaRPr>
          </a:p>
        </p:txBody>
      </p:sp>
      <p:sp>
        <p:nvSpPr>
          <p:cNvPr id="785" name="Google Shape;785;p58"/>
          <p:cNvSpPr txBox="1"/>
          <p:nvPr/>
        </p:nvSpPr>
        <p:spPr>
          <a:xfrm>
            <a:off x="-365950" y="48138"/>
            <a:ext cx="8520600" cy="572700"/>
          </a:xfrm>
          <a:prstGeom prst="rect">
            <a:avLst/>
          </a:prstGeom>
          <a:noFill/>
          <a:ln>
            <a:noFill/>
          </a:ln>
        </p:spPr>
        <p:txBody>
          <a:bodyPr anchorCtr="0" anchor="t" bIns="91425" lIns="91425" spcFirstLastPara="1" rIns="91425" wrap="square" tIns="91425">
            <a:noAutofit/>
          </a:bodyPr>
          <a:lstStyle/>
          <a:p>
            <a:pPr indent="457200" lvl="0" marL="457200" rtl="0" algn="ctr">
              <a:spcBef>
                <a:spcPts val="0"/>
              </a:spcBef>
              <a:spcAft>
                <a:spcPts val="0"/>
              </a:spcAft>
              <a:buNone/>
            </a:pPr>
            <a:r>
              <a:rPr lang="en-GB" sz="3000">
                <a:solidFill>
                  <a:srgbClr val="00A1B2"/>
                </a:solidFill>
                <a:latin typeface="Josefin Sans"/>
                <a:ea typeface="Josefin Sans"/>
                <a:cs typeface="Josefin Sans"/>
                <a:sym typeface="Josefin Sans"/>
              </a:rPr>
              <a:t>What is </a:t>
            </a:r>
            <a:r>
              <a:rPr lang="en-GB" sz="3000">
                <a:solidFill>
                  <a:srgbClr val="00A1B2"/>
                </a:solidFill>
                <a:latin typeface="Josefin Sans"/>
                <a:ea typeface="Josefin Sans"/>
                <a:cs typeface="Josefin Sans"/>
                <a:sym typeface="Josefin Sans"/>
              </a:rPr>
              <a:t>NHEJ? </a:t>
            </a:r>
            <a:endParaRPr sz="3000">
              <a:solidFill>
                <a:srgbClr val="00A1B2"/>
              </a:solidFill>
              <a:latin typeface="Josefin Sans"/>
              <a:ea typeface="Josefin Sans"/>
              <a:cs typeface="Josefin Sans"/>
              <a:sym typeface="Josefin Sans"/>
            </a:endParaRPr>
          </a:p>
        </p:txBody>
      </p:sp>
      <p:pic>
        <p:nvPicPr>
          <p:cNvPr id="786" name="Google Shape;786;p58"/>
          <p:cNvPicPr preferRelativeResize="0"/>
          <p:nvPr/>
        </p:nvPicPr>
        <p:blipFill>
          <a:blip r:embed="rId3">
            <a:alphaModFix/>
          </a:blip>
          <a:stretch>
            <a:fillRect/>
          </a:stretch>
        </p:blipFill>
        <p:spPr>
          <a:xfrm>
            <a:off x="3038475" y="1645925"/>
            <a:ext cx="2945350" cy="3284849"/>
          </a:xfrm>
          <a:prstGeom prst="rect">
            <a:avLst/>
          </a:prstGeom>
          <a:noFill/>
          <a:ln>
            <a:noFill/>
          </a:ln>
        </p:spPr>
      </p:pic>
      <p:sp>
        <p:nvSpPr>
          <p:cNvPr id="787" name="Google Shape;787;p58"/>
          <p:cNvSpPr txBox="1"/>
          <p:nvPr/>
        </p:nvSpPr>
        <p:spPr>
          <a:xfrm>
            <a:off x="5879825" y="29886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Ku70/80 binds</a:t>
            </a:r>
            <a:endParaRPr>
              <a:latin typeface="Josefin Sans"/>
              <a:ea typeface="Josefin Sans"/>
              <a:cs typeface="Josefin Sans"/>
              <a:sym typeface="Josefin Sans"/>
            </a:endParaRPr>
          </a:p>
        </p:txBody>
      </p:sp>
      <p:sp>
        <p:nvSpPr>
          <p:cNvPr id="788" name="Google Shape;788;p58"/>
          <p:cNvSpPr txBox="1"/>
          <p:nvPr/>
        </p:nvSpPr>
        <p:spPr>
          <a:xfrm>
            <a:off x="5879825" y="37366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DNA-PKcs binds</a:t>
            </a:r>
            <a:endParaRPr>
              <a:latin typeface="Josefin Sans"/>
              <a:ea typeface="Josefin Sans"/>
              <a:cs typeface="Josefin Sans"/>
              <a:sym typeface="Josefin Sans"/>
            </a:endParaRPr>
          </a:p>
        </p:txBody>
      </p:sp>
      <p:sp>
        <p:nvSpPr>
          <p:cNvPr id="789" name="Google Shape;789;p58"/>
          <p:cNvSpPr txBox="1"/>
          <p:nvPr/>
        </p:nvSpPr>
        <p:spPr>
          <a:xfrm>
            <a:off x="5879825" y="45517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GB">
                <a:latin typeface="Josefin Sans"/>
                <a:ea typeface="Josefin Sans"/>
                <a:cs typeface="Josefin Sans"/>
                <a:sym typeface="Josefin Sans"/>
              </a:rPr>
              <a:t>DNA Ligase IV</a:t>
            </a:r>
            <a:endParaRPr>
              <a:latin typeface="Josefin Sans"/>
              <a:ea typeface="Josefin Sans"/>
              <a:cs typeface="Josefin Sans"/>
              <a:sym typeface="Josefin San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3" name="Shape 793"/>
        <p:cNvGrpSpPr/>
        <p:nvPr/>
      </p:nvGrpSpPr>
      <p:grpSpPr>
        <a:xfrm>
          <a:off x="0" y="0"/>
          <a:ext cx="0" cy="0"/>
          <a:chOff x="0" y="0"/>
          <a:chExt cx="0" cy="0"/>
        </a:xfrm>
      </p:grpSpPr>
      <p:sp>
        <p:nvSpPr>
          <p:cNvPr id="794" name="Google Shape;794;p5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CRISPR/Cas9n - nickase</a:t>
            </a:r>
            <a:endParaRPr sz="3000">
              <a:solidFill>
                <a:srgbClr val="00A1B2"/>
              </a:solidFill>
              <a:latin typeface="Josefin Sans"/>
              <a:ea typeface="Josefin Sans"/>
              <a:cs typeface="Josefin Sans"/>
              <a:sym typeface="Josefin Sans"/>
            </a:endParaRPr>
          </a:p>
        </p:txBody>
      </p:sp>
      <p:sp>
        <p:nvSpPr>
          <p:cNvPr id="795" name="Google Shape;795;p59"/>
          <p:cNvSpPr txBox="1"/>
          <p:nvPr/>
        </p:nvSpPr>
        <p:spPr>
          <a:xfrm>
            <a:off x="311700" y="1210275"/>
            <a:ext cx="46572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Cas9n is modified to </a:t>
            </a:r>
            <a:r>
              <a:rPr b="1" lang="en-GB" sz="1800">
                <a:solidFill>
                  <a:schemeClr val="dk1"/>
                </a:solidFill>
                <a:latin typeface="Josefin Sans"/>
                <a:ea typeface="Josefin Sans"/>
                <a:cs typeface="Josefin Sans"/>
                <a:sym typeface="Josefin Sans"/>
              </a:rPr>
              <a:t>only cut a single strand</a:t>
            </a:r>
            <a:endParaRPr b="1"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When designing sgRNAs you need to build pairs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Nickase has a lower cut efficiency than Cas9 wild-type and is more expensive to work with</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However, there is a reduced risk for random off-target cutting</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Due to HDR mechanism, there is increased knock-in efficiency</a:t>
            </a:r>
            <a:endParaRPr sz="1800">
              <a:solidFill>
                <a:schemeClr val="dk1"/>
              </a:solidFill>
              <a:latin typeface="Josefin Sans"/>
              <a:ea typeface="Josefin Sans"/>
              <a:cs typeface="Josefin Sans"/>
              <a:sym typeface="Josefin Sans"/>
            </a:endParaRPr>
          </a:p>
        </p:txBody>
      </p:sp>
      <p:pic>
        <p:nvPicPr>
          <p:cNvPr id="796" name="Google Shape;796;p59"/>
          <p:cNvPicPr preferRelativeResize="0"/>
          <p:nvPr/>
        </p:nvPicPr>
        <p:blipFill rotWithShape="1">
          <a:blip r:embed="rId3">
            <a:alphaModFix/>
          </a:blip>
          <a:srcRect b="0" l="9930" r="9922" t="0"/>
          <a:stretch/>
        </p:blipFill>
        <p:spPr>
          <a:xfrm>
            <a:off x="5461979" y="1210263"/>
            <a:ext cx="3434414" cy="311857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0" name="Shape 800"/>
        <p:cNvGrpSpPr/>
        <p:nvPr/>
      </p:nvGrpSpPr>
      <p:grpSpPr>
        <a:xfrm>
          <a:off x="0" y="0"/>
          <a:ext cx="0" cy="0"/>
          <a:chOff x="0" y="0"/>
          <a:chExt cx="0" cy="0"/>
        </a:xfrm>
      </p:grpSpPr>
      <p:sp>
        <p:nvSpPr>
          <p:cNvPr id="801" name="Google Shape;801;p6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Homology Directed DNA Repair (HDR)</a:t>
            </a:r>
            <a:endParaRPr sz="3000">
              <a:solidFill>
                <a:srgbClr val="00A1B2"/>
              </a:solidFill>
              <a:latin typeface="Josefin Sans"/>
              <a:ea typeface="Josefin Sans"/>
              <a:cs typeface="Josefin Sans"/>
              <a:sym typeface="Josefin Sans"/>
            </a:endParaRPr>
          </a:p>
        </p:txBody>
      </p:sp>
      <p:sp>
        <p:nvSpPr>
          <p:cNvPr id="802" name="Google Shape;802;p60"/>
          <p:cNvSpPr txBox="1"/>
          <p:nvPr/>
        </p:nvSpPr>
        <p:spPr>
          <a:xfrm>
            <a:off x="311700" y="1210275"/>
            <a:ext cx="42603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By using the principles of base pair homology there is an increased chance for your insert to be integrated into the target DNA during the DNA repair mechanism</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The longer the homology arms used are, the better chance the insert will be integrated</a:t>
            </a:r>
            <a:endParaRPr sz="1800">
              <a:solidFill>
                <a:schemeClr val="dk1"/>
              </a:solidFill>
              <a:latin typeface="Josefin Sans"/>
              <a:ea typeface="Josefin Sans"/>
              <a:cs typeface="Josefin Sans"/>
              <a:sym typeface="Josefin Sans"/>
            </a:endParaRPr>
          </a:p>
        </p:txBody>
      </p:sp>
      <p:pic>
        <p:nvPicPr>
          <p:cNvPr id="803" name="Google Shape;803;p60"/>
          <p:cNvPicPr preferRelativeResize="0"/>
          <p:nvPr/>
        </p:nvPicPr>
        <p:blipFill>
          <a:blip r:embed="rId3">
            <a:alphaModFix/>
          </a:blip>
          <a:stretch>
            <a:fillRect/>
          </a:stretch>
        </p:blipFill>
        <p:spPr>
          <a:xfrm>
            <a:off x="4914912" y="2113037"/>
            <a:ext cx="4121936" cy="2036737"/>
          </a:xfrm>
          <a:prstGeom prst="rect">
            <a:avLst/>
          </a:prstGeom>
          <a:noFill/>
          <a:ln>
            <a:noFill/>
          </a:ln>
        </p:spPr>
      </p:pic>
      <p:sp>
        <p:nvSpPr>
          <p:cNvPr id="804" name="Google Shape;804;p60"/>
          <p:cNvSpPr/>
          <p:nvPr/>
        </p:nvSpPr>
        <p:spPr>
          <a:xfrm>
            <a:off x="6258150" y="2342075"/>
            <a:ext cx="456600" cy="161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5" name="Google Shape;805;p60"/>
          <p:cNvSpPr/>
          <p:nvPr/>
        </p:nvSpPr>
        <p:spPr>
          <a:xfrm>
            <a:off x="7229750" y="2037275"/>
            <a:ext cx="456600" cy="161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6" name="Google Shape;806;p60"/>
          <p:cNvSpPr/>
          <p:nvPr/>
        </p:nvSpPr>
        <p:spPr>
          <a:xfrm>
            <a:off x="7229750" y="3117200"/>
            <a:ext cx="456600" cy="161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7" name="Google Shape;807;p60"/>
          <p:cNvSpPr/>
          <p:nvPr/>
        </p:nvSpPr>
        <p:spPr>
          <a:xfrm>
            <a:off x="6258150" y="2826425"/>
            <a:ext cx="456600" cy="161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1" name="Shape 811"/>
        <p:cNvGrpSpPr/>
        <p:nvPr/>
      </p:nvGrpSpPr>
      <p:grpSpPr>
        <a:xfrm>
          <a:off x="0" y="0"/>
          <a:ext cx="0" cy="0"/>
          <a:chOff x="0" y="0"/>
          <a:chExt cx="0" cy="0"/>
        </a:xfrm>
      </p:grpSpPr>
      <p:sp>
        <p:nvSpPr>
          <p:cNvPr id="812" name="Google Shape;812;p61"/>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chemeClr val="accent5"/>
                </a:solidFill>
                <a:latin typeface="Josefin Sans"/>
                <a:ea typeface="Josefin Sans"/>
                <a:cs typeface="Josefin Sans"/>
                <a:sym typeface="Josefin Sans"/>
              </a:rPr>
              <a:t>CRISPR/dCas9</a:t>
            </a:r>
            <a:endParaRPr sz="3000">
              <a:solidFill>
                <a:schemeClr val="accent5"/>
              </a:solidFill>
              <a:latin typeface="Josefin Sans"/>
              <a:ea typeface="Josefin Sans"/>
              <a:cs typeface="Josefin Sans"/>
              <a:sym typeface="Josefin Sans"/>
            </a:endParaRPr>
          </a:p>
        </p:txBody>
      </p:sp>
      <p:sp>
        <p:nvSpPr>
          <p:cNvPr id="813" name="Google Shape;813;p61"/>
          <p:cNvSpPr txBox="1"/>
          <p:nvPr/>
        </p:nvSpPr>
        <p:spPr>
          <a:xfrm>
            <a:off x="311700" y="1210275"/>
            <a:ext cx="42603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“deactivated” Cas9</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The Cas9 is mutated such that it cannot cut the DNA, however the sgRNA still targets the protein to the DNA and hybridizes</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None/>
            </a:pPr>
            <a:r>
              <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60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When would you want to use this system?</a:t>
            </a:r>
            <a:endParaRPr sz="1800">
              <a:solidFill>
                <a:schemeClr val="dk1"/>
              </a:solidFill>
              <a:latin typeface="Josefin Sans"/>
              <a:ea typeface="Josefin Sans"/>
              <a:cs typeface="Josefin Sans"/>
              <a:sym typeface="Josefin Sans"/>
            </a:endParaRPr>
          </a:p>
        </p:txBody>
      </p:sp>
      <p:pic>
        <p:nvPicPr>
          <p:cNvPr descr="https://lh6.googleusercontent.com/UmZVB77FlwaEXapWH0JPATJow947c-sryTb1YnFsutbfAtmMtVF1CNzuznyuhoW0it_g9gWxHXiqqjYRSHEtmaSj5qrkVGJJ4EEBY1MZ_EEwXQ5gp8QSnBuR6P-FJNoUwoj9uzS2LQ" id="814" name="Google Shape;814;p61"/>
          <p:cNvPicPr preferRelativeResize="0"/>
          <p:nvPr/>
        </p:nvPicPr>
        <p:blipFill rotWithShape="1">
          <a:blip r:embed="rId3">
            <a:alphaModFix/>
          </a:blip>
          <a:srcRect b="0" l="0" r="0" t="0"/>
          <a:stretch/>
        </p:blipFill>
        <p:spPr>
          <a:xfrm>
            <a:off x="4572000" y="1706487"/>
            <a:ext cx="4572000" cy="2411716"/>
          </a:xfrm>
          <a:prstGeom prst="rect">
            <a:avLst/>
          </a:prstGeom>
          <a:noFill/>
          <a:ln>
            <a:noFill/>
          </a:ln>
        </p:spPr>
      </p:pic>
      <p:sp>
        <p:nvSpPr>
          <p:cNvPr id="815" name="Google Shape;815;p61"/>
          <p:cNvSpPr/>
          <p:nvPr/>
        </p:nvSpPr>
        <p:spPr>
          <a:xfrm>
            <a:off x="6754445" y="1974147"/>
            <a:ext cx="363300" cy="369300"/>
          </a:xfrm>
          <a:prstGeom prst="mathMultiply">
            <a:avLst>
              <a:gd fmla="val 23520" name="adj1"/>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816" name="Google Shape;816;p61"/>
          <p:cNvSpPr/>
          <p:nvPr/>
        </p:nvSpPr>
        <p:spPr>
          <a:xfrm>
            <a:off x="6754445" y="2727685"/>
            <a:ext cx="363300" cy="369300"/>
          </a:xfrm>
          <a:prstGeom prst="mathMultiply">
            <a:avLst>
              <a:gd fmla="val 23520" name="adj1"/>
            </a:avLst>
          </a:prstGeom>
          <a:solidFill>
            <a:srgbClr val="FF0000"/>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0" name="Shape 820"/>
        <p:cNvGrpSpPr/>
        <p:nvPr/>
      </p:nvGrpSpPr>
      <p:grpSpPr>
        <a:xfrm>
          <a:off x="0" y="0"/>
          <a:ext cx="0" cy="0"/>
          <a:chOff x="0" y="0"/>
          <a:chExt cx="0" cy="0"/>
        </a:xfrm>
      </p:grpSpPr>
      <p:sp>
        <p:nvSpPr>
          <p:cNvPr id="821" name="Google Shape;821;p6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sz="3000">
                <a:solidFill>
                  <a:srgbClr val="00A1B2"/>
                </a:solidFill>
                <a:latin typeface="Josefin Sans"/>
                <a:ea typeface="Josefin Sans"/>
                <a:cs typeface="Josefin Sans"/>
                <a:sym typeface="Josefin Sans"/>
              </a:rPr>
              <a:t>What would you use CRISPR for?</a:t>
            </a:r>
            <a:endParaRPr>
              <a:solidFill>
                <a:srgbClr val="00A1B2"/>
              </a:solidFill>
            </a:endParaRPr>
          </a:p>
        </p:txBody>
      </p:sp>
      <p:sp>
        <p:nvSpPr>
          <p:cNvPr id="822" name="Google Shape;822;p62"/>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GB">
                <a:latin typeface="Josefin Sans"/>
                <a:ea typeface="Josefin Sans"/>
                <a:cs typeface="Josefin Sans"/>
                <a:sym typeface="Josefin Sans"/>
              </a:rPr>
              <a:t>Correcting genetic defects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GB">
                <a:latin typeface="Josefin Sans"/>
                <a:ea typeface="Josefin Sans"/>
                <a:cs typeface="Josefin Sans"/>
                <a:sym typeface="Josefin Sans"/>
              </a:rPr>
              <a:t>Treat disease</a:t>
            </a:r>
            <a:endParaRPr>
              <a:latin typeface="Josefin Sans"/>
              <a:ea typeface="Josefin Sans"/>
              <a:cs typeface="Josefin Sans"/>
              <a:sym typeface="Josefin Sans"/>
            </a:endParaRPr>
          </a:p>
          <a:p>
            <a:pPr indent="-317500" lvl="1" marL="914400" rtl="0" algn="l">
              <a:spcBef>
                <a:spcPts val="1000"/>
              </a:spcBef>
              <a:spcAft>
                <a:spcPts val="0"/>
              </a:spcAft>
              <a:buSzPts val="1400"/>
              <a:buFont typeface="Josefin Sans"/>
              <a:buChar char="-"/>
            </a:pPr>
            <a:r>
              <a:rPr lang="en-GB">
                <a:latin typeface="Josefin Sans"/>
                <a:ea typeface="Josefin Sans"/>
                <a:cs typeface="Josefin Sans"/>
                <a:sym typeface="Josefin Sans"/>
              </a:rPr>
              <a:t>CRISPR/Cas9 has been used to reduce hearing loss in mice!</a:t>
            </a:r>
            <a:endParaRPr>
              <a:latin typeface="Josefin Sans"/>
              <a:ea typeface="Josefin Sans"/>
              <a:cs typeface="Josefin Sans"/>
              <a:sym typeface="Josefin Sans"/>
            </a:endParaRPr>
          </a:p>
          <a:p>
            <a:pPr indent="-317500" lvl="1" marL="914400" rtl="0" algn="l">
              <a:spcBef>
                <a:spcPts val="1000"/>
              </a:spcBef>
              <a:spcAft>
                <a:spcPts val="0"/>
              </a:spcAft>
              <a:buSzPts val="1400"/>
              <a:buFont typeface="Josefin Sans"/>
              <a:buChar char="-"/>
            </a:pPr>
            <a:r>
              <a:rPr lang="en-GB">
                <a:latin typeface="Josefin Sans"/>
                <a:ea typeface="Josefin Sans"/>
                <a:cs typeface="Josefin Sans"/>
                <a:sym typeface="Josefin Sans"/>
              </a:rPr>
              <a:t>Cystic fibrosis, esophagial cancer, AIDs, blindness, etc.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b="1" lang="en-GB">
                <a:latin typeface="Josefin Sans"/>
                <a:ea typeface="Josefin Sans"/>
                <a:cs typeface="Josefin Sans"/>
                <a:sym typeface="Josefin Sans"/>
              </a:rPr>
              <a:t>CRISPR babies!!</a:t>
            </a:r>
            <a:endParaRPr b="1">
              <a:latin typeface="Josefin Sans"/>
              <a:ea typeface="Josefin Sans"/>
              <a:cs typeface="Josefin Sans"/>
              <a:sym typeface="Josefin Sans"/>
            </a:endParaRPr>
          </a:p>
          <a:p>
            <a:pPr indent="-342900" lvl="1" marL="914400" rtl="0" algn="l">
              <a:spcBef>
                <a:spcPts val="1000"/>
              </a:spcBef>
              <a:spcAft>
                <a:spcPts val="0"/>
              </a:spcAft>
              <a:buSzPts val="1800"/>
              <a:buFont typeface="Josefin Sans"/>
              <a:buChar char="-"/>
            </a:pPr>
            <a:r>
              <a:rPr b="1" lang="en-GB" sz="1800">
                <a:latin typeface="Josefin Sans"/>
                <a:ea typeface="Josefin Sans"/>
                <a:cs typeface="Josefin Sans"/>
                <a:sym typeface="Josefin Sans"/>
              </a:rPr>
              <a:t>Unethical use of technology</a:t>
            </a:r>
            <a:endParaRPr b="1" sz="1800">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GB">
                <a:latin typeface="Josefin Sans"/>
                <a:ea typeface="Josefin Sans"/>
                <a:cs typeface="Josefin Sans"/>
                <a:sym typeface="Josefin Sans"/>
              </a:rPr>
              <a:t>Calgary 2018 iGEM project (Talk to Chris!)</a:t>
            </a:r>
            <a:endParaRPr>
              <a:latin typeface="Josefin Sans"/>
              <a:ea typeface="Josefin Sans"/>
              <a:cs typeface="Josefin Sans"/>
              <a:sym typeface="Josefin Sans"/>
            </a:endParaRPr>
          </a:p>
          <a:p>
            <a:pPr indent="-342900" lvl="0" marL="457200" rtl="0" algn="l">
              <a:spcBef>
                <a:spcPts val="1000"/>
              </a:spcBef>
              <a:spcAft>
                <a:spcPts val="1000"/>
              </a:spcAft>
              <a:buSzPts val="1800"/>
              <a:buFont typeface="Josefin Sans"/>
              <a:buChar char="-"/>
            </a:pPr>
            <a:r>
              <a:rPr lang="en-GB">
                <a:latin typeface="Josefin Sans"/>
                <a:ea typeface="Josefin Sans"/>
                <a:cs typeface="Josefin Sans"/>
                <a:sym typeface="Josefin Sans"/>
              </a:rPr>
              <a:t>Creating </a:t>
            </a:r>
            <a:r>
              <a:rPr b="1" lang="en-GB">
                <a:latin typeface="Josefin Sans"/>
                <a:ea typeface="Josefin Sans"/>
                <a:cs typeface="Josefin Sans"/>
                <a:sym typeface="Josefin Sans"/>
              </a:rPr>
              <a:t>GMO </a:t>
            </a:r>
            <a:r>
              <a:rPr lang="en-GB">
                <a:latin typeface="Josefin Sans"/>
                <a:ea typeface="Josefin Sans"/>
                <a:cs typeface="Josefin Sans"/>
                <a:sym typeface="Josefin Sans"/>
              </a:rPr>
              <a:t>and </a:t>
            </a:r>
            <a:r>
              <a:rPr b="1" lang="en-GB">
                <a:latin typeface="Josefin Sans"/>
                <a:ea typeface="Josefin Sans"/>
                <a:cs typeface="Josefin Sans"/>
                <a:sym typeface="Josefin Sans"/>
              </a:rPr>
              <a:t>non-GMO </a:t>
            </a:r>
            <a:r>
              <a:rPr lang="en-GB">
                <a:latin typeface="Josefin Sans"/>
                <a:ea typeface="Josefin Sans"/>
                <a:cs typeface="Josefin Sans"/>
                <a:sym typeface="Josefin Sans"/>
              </a:rPr>
              <a:t>crops</a:t>
            </a:r>
            <a:endParaRPr>
              <a:latin typeface="Josefin Sans"/>
              <a:ea typeface="Josefin Sans"/>
              <a:cs typeface="Josefin Sans"/>
              <a:sym typeface="Josefin San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826" name="Shape 826"/>
        <p:cNvGrpSpPr/>
        <p:nvPr/>
      </p:nvGrpSpPr>
      <p:grpSpPr>
        <a:xfrm>
          <a:off x="0" y="0"/>
          <a:ext cx="0" cy="0"/>
          <a:chOff x="0" y="0"/>
          <a:chExt cx="0" cy="0"/>
        </a:xfrm>
      </p:grpSpPr>
      <p:pic>
        <p:nvPicPr>
          <p:cNvPr id="827" name="Google Shape;827;p63"/>
          <p:cNvPicPr preferRelativeResize="0"/>
          <p:nvPr/>
        </p:nvPicPr>
        <p:blipFill rotWithShape="1">
          <a:blip r:embed="rId3">
            <a:alphaModFix/>
          </a:blip>
          <a:srcRect b="0" l="0" r="0" t="0"/>
          <a:stretch/>
        </p:blipFill>
        <p:spPr>
          <a:xfrm>
            <a:off x="1702275" y="0"/>
            <a:ext cx="5311373" cy="5143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0A1B2"/>
        </a:solidFill>
      </p:bgPr>
    </p:bg>
    <p:spTree>
      <p:nvGrpSpPr>
        <p:cNvPr id="118" name="Shape 118"/>
        <p:cNvGrpSpPr/>
        <p:nvPr/>
      </p:nvGrpSpPr>
      <p:grpSpPr>
        <a:xfrm>
          <a:off x="0" y="0"/>
          <a:ext cx="0" cy="0"/>
          <a:chOff x="0" y="0"/>
          <a:chExt cx="0" cy="0"/>
        </a:xfrm>
      </p:grpSpPr>
      <p:sp>
        <p:nvSpPr>
          <p:cNvPr id="119" name="Google Shape;119;p28"/>
          <p:cNvSpPr txBox="1"/>
          <p:nvPr/>
        </p:nvSpPr>
        <p:spPr>
          <a:xfrm>
            <a:off x="311700" y="2184163"/>
            <a:ext cx="85206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7200">
                <a:solidFill>
                  <a:srgbClr val="FFFFFF"/>
                </a:solidFill>
                <a:latin typeface="Josefin Sans"/>
                <a:ea typeface="Josefin Sans"/>
                <a:cs typeface="Josefin Sans"/>
                <a:sym typeface="Josefin Sans"/>
              </a:rPr>
              <a:t>Vector Systems</a:t>
            </a:r>
            <a:endParaRPr sz="7200">
              <a:solidFill>
                <a:srgbClr val="FFFFFF"/>
              </a:solidFill>
              <a:latin typeface="Josefin Sans"/>
              <a:ea typeface="Josefin Sans"/>
              <a:cs typeface="Josefin Sans"/>
              <a:sym typeface="Josefin Sans"/>
            </a:endParaRPr>
          </a:p>
          <a:p>
            <a:pPr indent="0" lvl="0" marL="457200" rtl="0" algn="ctr">
              <a:lnSpc>
                <a:spcPct val="115000"/>
              </a:lnSpc>
              <a:spcBef>
                <a:spcPts val="1000"/>
              </a:spcBef>
              <a:spcAft>
                <a:spcPts val="1000"/>
              </a:spcAft>
              <a:buNone/>
            </a:pPr>
            <a:r>
              <a:rPr lang="en-GB" sz="2400">
                <a:solidFill>
                  <a:schemeClr val="lt1"/>
                </a:solidFill>
                <a:latin typeface="Josefin Sans"/>
                <a:ea typeface="Josefin Sans"/>
                <a:cs typeface="Josefin Sans"/>
                <a:sym typeface="Josefin Sans"/>
              </a:rPr>
              <a:t>T</a:t>
            </a:r>
            <a:r>
              <a:rPr lang="en-GB" sz="2400">
                <a:solidFill>
                  <a:schemeClr val="lt1"/>
                </a:solidFill>
                <a:latin typeface="Josefin Sans"/>
                <a:ea typeface="Josefin Sans"/>
                <a:cs typeface="Josefin Sans"/>
                <a:sym typeface="Josefin Sans"/>
              </a:rPr>
              <a:t>o control timing and amount of gene expression</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831" name="Shape 831"/>
        <p:cNvGrpSpPr/>
        <p:nvPr/>
      </p:nvGrpSpPr>
      <p:grpSpPr>
        <a:xfrm>
          <a:off x="0" y="0"/>
          <a:ext cx="0" cy="0"/>
          <a:chOff x="0" y="0"/>
          <a:chExt cx="0" cy="0"/>
        </a:xfrm>
      </p:grpSpPr>
      <p:sp>
        <p:nvSpPr>
          <p:cNvPr id="832" name="Google Shape;832;p64"/>
          <p:cNvSpPr txBox="1"/>
          <p:nvPr/>
        </p:nvSpPr>
        <p:spPr>
          <a:xfrm>
            <a:off x="531600"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9600">
                <a:solidFill>
                  <a:srgbClr val="FFFFFF"/>
                </a:solidFill>
                <a:latin typeface="Josefin Sans"/>
                <a:ea typeface="Josefin Sans"/>
                <a:cs typeface="Josefin Sans"/>
                <a:sym typeface="Josefin Sans"/>
              </a:rPr>
              <a:t>Questions?</a:t>
            </a:r>
            <a:endParaRPr sz="9600">
              <a:solidFill>
                <a:srgbClr val="FFFFFF"/>
              </a:solidFill>
              <a:latin typeface="Josefin Sans"/>
              <a:ea typeface="Josefin Sans"/>
              <a:cs typeface="Josefin Sans"/>
              <a:sym typeface="Josefin San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6" name="Shape 836"/>
        <p:cNvGrpSpPr/>
        <p:nvPr/>
      </p:nvGrpSpPr>
      <p:grpSpPr>
        <a:xfrm>
          <a:off x="0" y="0"/>
          <a:ext cx="0" cy="0"/>
          <a:chOff x="0" y="0"/>
          <a:chExt cx="0" cy="0"/>
        </a:xfrm>
      </p:grpSpPr>
      <p:sp>
        <p:nvSpPr>
          <p:cNvPr id="837" name="Google Shape;837;p65"/>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GB">
                <a:solidFill>
                  <a:schemeClr val="dk1"/>
                </a:solidFill>
                <a:latin typeface="Josefin Sans"/>
                <a:ea typeface="Josefin Sans"/>
                <a:cs typeface="Josefin Sans"/>
                <a:sym typeface="Josefin Sans"/>
              </a:rPr>
              <a:t>March 25: Protein characterization </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GB">
                <a:solidFill>
                  <a:schemeClr val="dk1"/>
                </a:solidFill>
                <a:latin typeface="Josefin Sans"/>
                <a:ea typeface="Josefin Sans"/>
                <a:cs typeface="Josefin Sans"/>
                <a:sym typeface="Josefin Sans"/>
              </a:rPr>
              <a:t>March 26: SDS-Page Analysis Virtual Lab</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GB" u="sng">
                <a:solidFill>
                  <a:schemeClr val="dk1"/>
                </a:solidFill>
                <a:latin typeface="Josefin Sans"/>
                <a:ea typeface="Josefin Sans"/>
                <a:cs typeface="Josefin Sans"/>
                <a:sym typeface="Josefin Sans"/>
              </a:rPr>
              <a:t>Reminders:</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HP Presentation: due April 8 (W)</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Lay summary: due April 15th  		</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Final Project: due April 15th</a:t>
            </a:r>
            <a:endParaRPr>
              <a:solidFill>
                <a:schemeClr val="dk1"/>
              </a:solidFill>
              <a:latin typeface="Josefin Sans"/>
              <a:ea typeface="Josefin Sans"/>
              <a:cs typeface="Josefin Sans"/>
              <a:sym typeface="Josefin Sans"/>
            </a:endParaRPr>
          </a:p>
        </p:txBody>
      </p:sp>
      <p:sp>
        <p:nvSpPr>
          <p:cNvPr id="838" name="Google Shape;838;p65"/>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a:solidFill>
                  <a:schemeClr val="accent5"/>
                </a:solidFill>
                <a:latin typeface="Josefin Sans"/>
                <a:ea typeface="Josefin Sans"/>
                <a:cs typeface="Josefin Sans"/>
                <a:sym typeface="Josefin Sans"/>
              </a:rPr>
              <a:t>Next Time:</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sz="3000">
                <a:solidFill>
                  <a:srgbClr val="00A1B2"/>
                </a:solidFill>
                <a:latin typeface="Josefin Sans"/>
                <a:ea typeface="Josefin Sans"/>
                <a:cs typeface="Josefin Sans"/>
                <a:sym typeface="Josefin Sans"/>
              </a:rPr>
              <a:t>Vector systems </a:t>
            </a:r>
            <a:endParaRPr sz="3000">
              <a:solidFill>
                <a:srgbClr val="00A1B2"/>
              </a:solidFill>
              <a:latin typeface="Josefin Sans"/>
              <a:ea typeface="Josefin Sans"/>
              <a:cs typeface="Josefin Sans"/>
              <a:sym typeface="Josefin Sans"/>
            </a:endParaRPr>
          </a:p>
          <a:p>
            <a:pPr indent="0" lvl="0" marL="0" rtl="0" algn="l">
              <a:spcBef>
                <a:spcPts val="0"/>
              </a:spcBef>
              <a:spcAft>
                <a:spcPts val="0"/>
              </a:spcAft>
              <a:buNone/>
            </a:pPr>
            <a:r>
              <a:t/>
            </a:r>
            <a:endParaRPr/>
          </a:p>
        </p:txBody>
      </p:sp>
      <p:sp>
        <p:nvSpPr>
          <p:cNvPr id="125" name="Google Shape;125;p29"/>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The following examples utilize many different aspects of what we have discussed to control timing and amount of gene expression </a:t>
            </a:r>
            <a:endParaRPr>
              <a:solidFill>
                <a:schemeClr val="dk1"/>
              </a:solidFill>
              <a:latin typeface="Josefin Sans"/>
              <a:ea typeface="Josefin Sans"/>
              <a:cs typeface="Josefin Sans"/>
              <a:sym typeface="Josefin Sans"/>
            </a:endParaRPr>
          </a:p>
          <a:p>
            <a:pPr indent="-342900" lvl="0" marL="457200" rtl="0" algn="l">
              <a:spcBef>
                <a:spcPts val="100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Control of timing and amount of GOI is useful for different applications </a:t>
            </a:r>
            <a:endParaRPr>
              <a:solidFill>
                <a:schemeClr val="dk1"/>
              </a:solidFill>
              <a:latin typeface="Josefin Sans"/>
              <a:ea typeface="Josefin Sans"/>
              <a:cs typeface="Josefin Sans"/>
              <a:sym typeface="Josefin Sans"/>
            </a:endParaRPr>
          </a:p>
          <a:p>
            <a:pPr indent="-342900" lvl="1" marL="914400" rtl="0" algn="l">
              <a:spcBef>
                <a:spcPts val="0"/>
              </a:spcBef>
              <a:spcAft>
                <a:spcPts val="0"/>
              </a:spcAft>
              <a:buClr>
                <a:schemeClr val="dk1"/>
              </a:buClr>
              <a:buSzPts val="1800"/>
              <a:buFont typeface="Josefin Sans"/>
              <a:buChar char="-"/>
            </a:pPr>
            <a:r>
              <a:rPr lang="en-GB" sz="1800">
                <a:solidFill>
                  <a:schemeClr val="dk1"/>
                </a:solidFill>
                <a:latin typeface="Josefin Sans"/>
                <a:ea typeface="Josefin Sans"/>
                <a:cs typeface="Josefin Sans"/>
                <a:sym typeface="Josefin Sans"/>
              </a:rPr>
              <a:t>Example: Expression under only certain environmental conditions (heat)</a:t>
            </a:r>
            <a:endParaRPr sz="1800">
              <a:solidFill>
                <a:schemeClr val="dk1"/>
              </a:solidFill>
              <a:latin typeface="Josefin Sans"/>
              <a:ea typeface="Josefin Sans"/>
              <a:cs typeface="Josefin Sans"/>
              <a:sym typeface="Josefi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3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GB" sz="3000">
                <a:solidFill>
                  <a:srgbClr val="00A1B2"/>
                </a:solidFill>
                <a:latin typeface="Josefin Sans"/>
                <a:ea typeface="Josefin Sans"/>
                <a:cs typeface="Josefin Sans"/>
                <a:sym typeface="Josefin Sans"/>
              </a:rPr>
              <a:t>Plasmid Copy Number</a:t>
            </a:r>
            <a:endParaRPr sz="3000">
              <a:solidFill>
                <a:srgbClr val="00A1B2"/>
              </a:solidFill>
              <a:latin typeface="Josefin Sans"/>
              <a:ea typeface="Josefin Sans"/>
              <a:cs typeface="Josefin Sans"/>
              <a:sym typeface="Josefin Sans"/>
            </a:endParaRPr>
          </a:p>
          <a:p>
            <a:pPr indent="0" lvl="0" marL="0" rtl="0" algn="l">
              <a:spcBef>
                <a:spcPts val="0"/>
              </a:spcBef>
              <a:spcAft>
                <a:spcPts val="0"/>
              </a:spcAft>
              <a:buNone/>
            </a:pPr>
            <a:r>
              <a:t/>
            </a:r>
            <a:endParaRPr/>
          </a:p>
        </p:txBody>
      </p:sp>
      <p:sp>
        <p:nvSpPr>
          <p:cNvPr id="131" name="Google Shape;131;p3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1000"/>
              </a:spcBef>
              <a:spcAft>
                <a:spcPts val="0"/>
              </a:spcAft>
              <a:buClr>
                <a:schemeClr val="dk1"/>
              </a:buClr>
              <a:buSzPts val="1800"/>
              <a:buFont typeface="Josefin Sans"/>
              <a:buChar char="-"/>
            </a:pPr>
            <a:r>
              <a:rPr lang="en-GB">
                <a:solidFill>
                  <a:schemeClr val="dk1"/>
                </a:solidFill>
                <a:latin typeface="Josefin Sans"/>
                <a:ea typeface="Josefin Sans"/>
                <a:cs typeface="Josefin Sans"/>
                <a:sym typeface="Josefin Sans"/>
              </a:rPr>
              <a:t>Number of expected plasmid per host cell.</a:t>
            </a:r>
            <a:endParaRPr>
              <a:solidFill>
                <a:schemeClr val="dk1"/>
              </a:solidFill>
              <a:latin typeface="Josefin Sans"/>
              <a:ea typeface="Josefin Sans"/>
              <a:cs typeface="Josefin Sans"/>
              <a:sym typeface="Josefin Sans"/>
            </a:endParaRPr>
          </a:p>
          <a:p>
            <a:pPr indent="-342900" lvl="0" marL="457200" rtl="0" algn="l">
              <a:spcBef>
                <a:spcPts val="1000"/>
              </a:spcBef>
              <a:spcAft>
                <a:spcPts val="1000"/>
              </a:spcAft>
              <a:buClr>
                <a:schemeClr val="dk1"/>
              </a:buClr>
              <a:buSzPts val="1800"/>
              <a:buFont typeface="Josefin Sans"/>
              <a:buChar char="-"/>
            </a:pPr>
            <a:r>
              <a:rPr lang="en-GB">
                <a:solidFill>
                  <a:schemeClr val="dk1"/>
                </a:solidFill>
                <a:latin typeface="Josefin Sans"/>
                <a:ea typeface="Josefin Sans"/>
                <a:cs typeface="Josefin Sans"/>
                <a:sym typeface="Josefin Sans"/>
              </a:rPr>
              <a:t>Either low, medium, or high. </a:t>
            </a:r>
            <a:endParaRPr>
              <a:solidFill>
                <a:schemeClr val="dk1"/>
              </a:solidFill>
              <a:latin typeface="Josefin Sans"/>
              <a:ea typeface="Josefin Sans"/>
              <a:cs typeface="Josefin Sans"/>
              <a:sym typeface="Josefin Sans"/>
            </a:endParaRPr>
          </a:p>
        </p:txBody>
      </p:sp>
      <p:graphicFrame>
        <p:nvGraphicFramePr>
          <p:cNvPr id="132" name="Google Shape;132;p30"/>
          <p:cNvGraphicFramePr/>
          <p:nvPr/>
        </p:nvGraphicFramePr>
        <p:xfrm>
          <a:off x="952500" y="2571750"/>
          <a:ext cx="3000000" cy="3000000"/>
        </p:xfrm>
        <a:graphic>
          <a:graphicData uri="http://schemas.openxmlformats.org/drawingml/2006/table">
            <a:tbl>
              <a:tblPr>
                <a:noFill/>
                <a:tableStyleId>{FED70C46-47CE-44CE-97BD-6C1DB4514469}</a:tableStyleId>
              </a:tblPr>
              <a:tblGrid>
                <a:gridCol w="3619500"/>
                <a:gridCol w="3619500"/>
              </a:tblGrid>
              <a:tr h="381000">
                <a:tc>
                  <a:txBody>
                    <a:bodyPr/>
                    <a:lstStyle/>
                    <a:p>
                      <a:pPr indent="0" lvl="0" marL="0" rtl="0" algn="ctr">
                        <a:spcBef>
                          <a:spcPts val="0"/>
                        </a:spcBef>
                        <a:spcAft>
                          <a:spcPts val="0"/>
                        </a:spcAft>
                        <a:buNone/>
                      </a:pPr>
                      <a:r>
                        <a:rPr lang="en-GB">
                          <a:solidFill>
                            <a:srgbClr val="FFFFFF"/>
                          </a:solidFill>
                          <a:latin typeface="Josefin Sans"/>
                          <a:ea typeface="Josefin Sans"/>
                          <a:cs typeface="Josefin Sans"/>
                          <a:sym typeface="Josefin Sans"/>
                        </a:rPr>
                        <a:t>Category</a:t>
                      </a:r>
                      <a:endParaRPr>
                        <a:solidFill>
                          <a:srgbClr val="FFFFFF"/>
                        </a:solidFill>
                        <a:latin typeface="Josefin Sans"/>
                        <a:ea typeface="Josefin Sans"/>
                        <a:cs typeface="Josefin Sans"/>
                        <a:sym typeface="Josefin Sans"/>
                      </a:endParaRPr>
                    </a:p>
                  </a:txBody>
                  <a:tcPr marT="91425" marB="91425" marR="91425" marL="91425">
                    <a:solidFill>
                      <a:schemeClr val="accent5"/>
                    </a:solidFill>
                  </a:tcPr>
                </a:tc>
                <a:tc>
                  <a:txBody>
                    <a:bodyPr/>
                    <a:lstStyle/>
                    <a:p>
                      <a:pPr indent="0" lvl="0" marL="0" rtl="0" algn="ctr">
                        <a:spcBef>
                          <a:spcPts val="0"/>
                        </a:spcBef>
                        <a:spcAft>
                          <a:spcPts val="0"/>
                        </a:spcAft>
                        <a:buNone/>
                      </a:pPr>
                      <a:r>
                        <a:rPr lang="en-GB">
                          <a:solidFill>
                            <a:srgbClr val="FFFFFF"/>
                          </a:solidFill>
                          <a:latin typeface="Josefin Sans"/>
                          <a:ea typeface="Josefin Sans"/>
                          <a:cs typeface="Josefin Sans"/>
                          <a:sym typeface="Josefin Sans"/>
                        </a:rPr>
                        <a:t>Typical number of copies per bacterial cell </a:t>
                      </a:r>
                      <a:endParaRPr>
                        <a:solidFill>
                          <a:srgbClr val="FFFFFF"/>
                        </a:solidFill>
                        <a:latin typeface="Josefin Sans"/>
                        <a:ea typeface="Josefin Sans"/>
                        <a:cs typeface="Josefin Sans"/>
                        <a:sym typeface="Josefin Sans"/>
                      </a:endParaRPr>
                    </a:p>
                  </a:txBody>
                  <a:tcPr marT="91425" marB="91425" marR="91425" marL="91425">
                    <a:solidFill>
                      <a:schemeClr val="accent5"/>
                    </a:solidFill>
                  </a:tcPr>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Low copy (eg. pBR22 and derivatives)</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15-20 copies per cell</a:t>
                      </a:r>
                      <a:endParaRPr>
                        <a:latin typeface="Josefin Sans"/>
                        <a:ea typeface="Josefin Sans"/>
                        <a:cs typeface="Josefin Sans"/>
                        <a:sym typeface="Josefin Sans"/>
                      </a:endParaRPr>
                    </a:p>
                  </a:txBody>
                  <a:tcPr marT="91425" marB="91425" marR="91425" marL="91425"/>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Medium copy </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20-100 copies per cell</a:t>
                      </a:r>
                      <a:endParaRPr>
                        <a:latin typeface="Josefin Sans"/>
                        <a:ea typeface="Josefin Sans"/>
                        <a:cs typeface="Josefin Sans"/>
                        <a:sym typeface="Josefin Sans"/>
                      </a:endParaRPr>
                    </a:p>
                  </a:txBody>
                  <a:tcPr marT="91425" marB="91425" marR="91425" marL="91425"/>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High copy (eg. pUC19, pSB1C3/K3/A3)</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500-700 copies per cell </a:t>
                      </a:r>
                      <a:endParaRPr>
                        <a:latin typeface="Josefin Sans"/>
                        <a:ea typeface="Josefin Sans"/>
                        <a:cs typeface="Josefin Sans"/>
                        <a:sym typeface="Josefin Sans"/>
                      </a:endParaRPr>
                    </a:p>
                  </a:txBody>
                  <a:tcPr marT="91425" marB="91425" marR="91425" marL="91425"/>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p3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Which to use: High or Low Copy Number?</a:t>
            </a:r>
            <a:endParaRPr/>
          </a:p>
        </p:txBody>
      </p:sp>
      <p:graphicFrame>
        <p:nvGraphicFramePr>
          <p:cNvPr id="138" name="Google Shape;138;p31"/>
          <p:cNvGraphicFramePr/>
          <p:nvPr/>
        </p:nvGraphicFramePr>
        <p:xfrm>
          <a:off x="952500" y="1809750"/>
          <a:ext cx="3000000" cy="3000000"/>
        </p:xfrm>
        <a:graphic>
          <a:graphicData uri="http://schemas.openxmlformats.org/drawingml/2006/table">
            <a:tbl>
              <a:tblPr>
                <a:noFill/>
                <a:tableStyleId>{FED70C46-47CE-44CE-97BD-6C1DB4514469}</a:tableStyleId>
              </a:tblPr>
              <a:tblGrid>
                <a:gridCol w="3619500"/>
                <a:gridCol w="3619500"/>
              </a:tblGrid>
              <a:tr h="381000">
                <a:tc>
                  <a:txBody>
                    <a:bodyPr/>
                    <a:lstStyle/>
                    <a:p>
                      <a:pPr indent="0" lvl="0" marL="0" rtl="0" algn="l">
                        <a:spcBef>
                          <a:spcPts val="0"/>
                        </a:spcBef>
                        <a:spcAft>
                          <a:spcPts val="0"/>
                        </a:spcAft>
                        <a:buNone/>
                      </a:pPr>
                      <a:r>
                        <a:rPr b="1" lang="en-GB">
                          <a:solidFill>
                            <a:srgbClr val="FFFFFF"/>
                          </a:solidFill>
                          <a:latin typeface="Josefin Sans"/>
                          <a:ea typeface="Josefin Sans"/>
                          <a:cs typeface="Josefin Sans"/>
                          <a:sym typeface="Josefin Sans"/>
                        </a:rPr>
                        <a:t>High Copy Number </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c>
                  <a:txBody>
                    <a:bodyPr/>
                    <a:lstStyle/>
                    <a:p>
                      <a:pPr indent="0" lvl="0" marL="0" rtl="0" algn="l">
                        <a:spcBef>
                          <a:spcPts val="0"/>
                        </a:spcBef>
                        <a:spcAft>
                          <a:spcPts val="0"/>
                        </a:spcAft>
                        <a:buNone/>
                      </a:pPr>
                      <a:r>
                        <a:rPr b="1" lang="en-GB">
                          <a:solidFill>
                            <a:srgbClr val="FFFFFF"/>
                          </a:solidFill>
                          <a:latin typeface="Josefin Sans"/>
                          <a:ea typeface="Josefin Sans"/>
                          <a:cs typeface="Josefin Sans"/>
                          <a:sym typeface="Josefin Sans"/>
                        </a:rPr>
                        <a:t>Low Copy Number</a:t>
                      </a:r>
                      <a:endParaRPr b="1">
                        <a:solidFill>
                          <a:srgbClr val="FFFFFF"/>
                        </a:solidFill>
                        <a:latin typeface="Josefin Sans"/>
                        <a:ea typeface="Josefin Sans"/>
                        <a:cs typeface="Josefin Sans"/>
                        <a:sym typeface="Josefin Sans"/>
                      </a:endParaRPr>
                    </a:p>
                  </a:txBody>
                  <a:tcPr marT="91425" marB="91425" marR="91425" marL="91425">
                    <a:solidFill>
                      <a:srgbClr val="00A1B2"/>
                    </a:solidFill>
                  </a:tcPr>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Protein Expression ***</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Expressing toxic/ insoluble protein</a:t>
                      </a:r>
                      <a:endParaRPr>
                        <a:latin typeface="Josefin Sans"/>
                        <a:ea typeface="Josefin Sans"/>
                        <a:cs typeface="Josefin Sans"/>
                        <a:sym typeface="Josefin Sans"/>
                      </a:endParaRPr>
                    </a:p>
                  </a:txBody>
                  <a:tcPr marT="91425" marB="91425" marR="91425" marL="91425"/>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Cloning</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Protein mutant studies</a:t>
                      </a:r>
                      <a:endParaRPr>
                        <a:latin typeface="Josefin Sans"/>
                        <a:ea typeface="Josefin Sans"/>
                        <a:cs typeface="Josefin Sans"/>
                        <a:sym typeface="Josefin Sans"/>
                      </a:endParaRPr>
                    </a:p>
                  </a:txBody>
                  <a:tcPr marT="91425" marB="91425" marR="91425" marL="91425"/>
                </a:tc>
              </a:tr>
              <a:tr h="381000">
                <a:tc>
                  <a:txBody>
                    <a:bodyPr/>
                    <a:lstStyle/>
                    <a:p>
                      <a:pPr indent="0" lvl="0" marL="0" rtl="0" algn="l">
                        <a:spcBef>
                          <a:spcPts val="0"/>
                        </a:spcBef>
                        <a:spcAft>
                          <a:spcPts val="0"/>
                        </a:spcAft>
                        <a:buNone/>
                      </a:pPr>
                      <a:r>
                        <a:rPr lang="en-GB">
                          <a:latin typeface="Josefin Sans"/>
                          <a:ea typeface="Josefin Sans"/>
                          <a:cs typeface="Josefin Sans"/>
                          <a:sym typeface="Josefin Sans"/>
                        </a:rPr>
                        <a:t>Expression in Mammalian cell lines</a:t>
                      </a:r>
                      <a:endParaRPr>
                        <a:latin typeface="Josefin Sans"/>
                        <a:ea typeface="Josefin Sans"/>
                        <a:cs typeface="Josefin Sans"/>
                        <a:sym typeface="Josefin Sans"/>
                      </a:endParaRPr>
                    </a:p>
                  </a:txBody>
                  <a:tcPr marT="91425" marB="91425" marR="91425" marL="91425"/>
                </a:tc>
                <a:tc>
                  <a:txBody>
                    <a:bodyPr/>
                    <a:lstStyle/>
                    <a:p>
                      <a:pPr indent="0" lvl="0" marL="0" rtl="0" algn="l">
                        <a:spcBef>
                          <a:spcPts val="0"/>
                        </a:spcBef>
                        <a:spcAft>
                          <a:spcPts val="0"/>
                        </a:spcAft>
                        <a:buNone/>
                      </a:pPr>
                      <a:r>
                        <a:rPr lang="en-GB">
                          <a:latin typeface="Josefin Sans"/>
                          <a:ea typeface="Josefin Sans"/>
                          <a:cs typeface="Josefin Sans"/>
                          <a:sym typeface="Josefin Sans"/>
                        </a:rPr>
                        <a:t>Protein expression**</a:t>
                      </a:r>
                      <a:endParaRPr>
                        <a:latin typeface="Josefin Sans"/>
                        <a:ea typeface="Josefin Sans"/>
                        <a:cs typeface="Josefin Sans"/>
                        <a:sym typeface="Josefin Sans"/>
                      </a:endParaRPr>
                    </a:p>
                  </a:txBody>
                  <a:tcPr marT="91425" marB="91425" marR="91425" marL="91425"/>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999999"/>
        </a:solidFill>
      </p:bgPr>
    </p:bg>
    <p:spTree>
      <p:nvGrpSpPr>
        <p:cNvPr id="142" name="Shape 142"/>
        <p:cNvGrpSpPr/>
        <p:nvPr/>
      </p:nvGrpSpPr>
      <p:grpSpPr>
        <a:xfrm>
          <a:off x="0" y="0"/>
          <a:ext cx="0" cy="0"/>
          <a:chOff x="0" y="0"/>
          <a:chExt cx="0" cy="0"/>
        </a:xfrm>
      </p:grpSpPr>
      <p:sp>
        <p:nvSpPr>
          <p:cNvPr id="143" name="Google Shape;143;p32"/>
          <p:cNvSpPr txBox="1"/>
          <p:nvPr/>
        </p:nvSpPr>
        <p:spPr>
          <a:xfrm>
            <a:off x="311700" y="2184163"/>
            <a:ext cx="8520600" cy="57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GB" sz="7200">
                <a:solidFill>
                  <a:srgbClr val="FFFFFF"/>
                </a:solidFill>
                <a:latin typeface="Josefin Sans"/>
                <a:ea typeface="Josefin Sans"/>
                <a:cs typeface="Josefin Sans"/>
                <a:sym typeface="Josefin Sans"/>
              </a:rPr>
              <a:t>Binary Vector Systems</a:t>
            </a:r>
            <a:endParaRPr sz="7200">
              <a:solidFill>
                <a:srgbClr val="FFFFFF"/>
              </a:solidFill>
              <a:latin typeface="Josefin Sans"/>
              <a:ea typeface="Josefin Sans"/>
              <a:cs typeface="Josefin Sans"/>
              <a:sym typeface="Josefin Sans"/>
            </a:endParaRPr>
          </a:p>
          <a:p>
            <a:pPr indent="0" lvl="0" marL="457200" rtl="0" algn="ctr">
              <a:lnSpc>
                <a:spcPct val="115000"/>
              </a:lnSpc>
              <a:spcBef>
                <a:spcPts val="1000"/>
              </a:spcBef>
              <a:spcAft>
                <a:spcPts val="1000"/>
              </a:spcAft>
              <a:buNone/>
            </a:pPr>
            <a:r>
              <a:rPr lang="en-GB" sz="2400">
                <a:solidFill>
                  <a:schemeClr val="lt1"/>
                </a:solidFill>
                <a:latin typeface="Josefin Sans"/>
                <a:ea typeface="Josefin Sans"/>
                <a:cs typeface="Josefin Sans"/>
                <a:sym typeface="Josefin Sans"/>
              </a:rPr>
              <a:t>Using two plasmids to control gene expression</a:t>
            </a:r>
            <a:endParaRPr sz="2400">
              <a:solidFill>
                <a:schemeClr val="lt1"/>
              </a:solidFill>
              <a:latin typeface="Josefin Sans"/>
              <a:ea typeface="Josefin Sans"/>
              <a:cs typeface="Josefin Sans"/>
              <a:sym typeface="Josefi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33"/>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GB" sz="3000">
                <a:solidFill>
                  <a:srgbClr val="00A1B2"/>
                </a:solidFill>
                <a:latin typeface="Josefin Sans"/>
                <a:ea typeface="Josefin Sans"/>
                <a:cs typeface="Josefin Sans"/>
                <a:sym typeface="Josefin Sans"/>
              </a:rPr>
              <a:t>Binary Vector Systems</a:t>
            </a:r>
            <a:endParaRPr sz="3000">
              <a:solidFill>
                <a:srgbClr val="00A1B2"/>
              </a:solidFill>
              <a:latin typeface="Josefin Sans"/>
              <a:ea typeface="Josefin Sans"/>
              <a:cs typeface="Josefin Sans"/>
              <a:sym typeface="Josefin Sans"/>
            </a:endParaRPr>
          </a:p>
        </p:txBody>
      </p:sp>
      <p:sp>
        <p:nvSpPr>
          <p:cNvPr id="149" name="Google Shape;149;p33"/>
          <p:cNvSpPr txBox="1"/>
          <p:nvPr/>
        </p:nvSpPr>
        <p:spPr>
          <a:xfrm>
            <a:off x="83100" y="1155175"/>
            <a:ext cx="8158200" cy="39996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000000"/>
              </a:buClr>
              <a:buSzPts val="1700"/>
              <a:buFont typeface="Josefin Sans"/>
              <a:buChar char="●"/>
            </a:pPr>
            <a:r>
              <a:rPr lang="en-GB" sz="1700">
                <a:latin typeface="Josefin Sans"/>
                <a:ea typeface="Josefin Sans"/>
                <a:cs typeface="Josefin Sans"/>
                <a:sym typeface="Josefin Sans"/>
              </a:rPr>
              <a:t>Two plasmids are used to control or modify expression levels of GOI within bacterial cells</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The main reason to use two plasmids is to have different copy numbers</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Example:</a:t>
            </a:r>
            <a:endParaRPr sz="1700">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2"/>
              </a:buClr>
              <a:buSzPts val="1700"/>
              <a:buFont typeface="Josefin Sans"/>
              <a:buChar char="○"/>
            </a:pPr>
            <a:r>
              <a:rPr lang="en-GB" sz="1700">
                <a:solidFill>
                  <a:schemeClr val="dk1"/>
                </a:solidFill>
                <a:latin typeface="Josefin Sans"/>
                <a:ea typeface="Josefin Sans"/>
                <a:cs typeface="Josefin Sans"/>
                <a:sym typeface="Josefin Sans"/>
              </a:rPr>
              <a:t>Expression vector (High copy number)</a:t>
            </a:r>
            <a:endParaRPr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2"/>
              </a:buClr>
              <a:buSzPts val="1700"/>
              <a:buFont typeface="Josefin Sans"/>
              <a:buChar char="○"/>
            </a:pPr>
            <a:r>
              <a:rPr lang="en-GB" sz="1700">
                <a:solidFill>
                  <a:schemeClr val="dk1"/>
                </a:solidFill>
                <a:latin typeface="Josefin Sans"/>
                <a:ea typeface="Josefin Sans"/>
                <a:cs typeface="Josefin Sans"/>
                <a:sym typeface="Josefin Sans"/>
              </a:rPr>
              <a:t>Integrase vector (Low copy number)</a:t>
            </a:r>
            <a:endParaRPr sz="1700">
              <a:solidFill>
                <a:schemeClr val="dk1"/>
              </a:solidFill>
              <a:latin typeface="Josefin Sans"/>
              <a:ea typeface="Josefin Sans"/>
              <a:cs typeface="Josefin Sans"/>
              <a:sym typeface="Josefin Sans"/>
            </a:endParaRPr>
          </a:p>
          <a:p>
            <a:pPr indent="-336550" lvl="2" marL="1371600" rtl="0" algn="l">
              <a:lnSpc>
                <a:spcPct val="115000"/>
              </a:lnSpc>
              <a:spcBef>
                <a:spcPts val="0"/>
              </a:spcBef>
              <a:spcAft>
                <a:spcPts val="0"/>
              </a:spcAft>
              <a:buClr>
                <a:schemeClr val="dk1"/>
              </a:buClr>
              <a:buSzPts val="1700"/>
              <a:buFont typeface="Josefin Sans"/>
              <a:buChar char="■"/>
            </a:pPr>
            <a:r>
              <a:rPr lang="en-GB" sz="1700">
                <a:solidFill>
                  <a:schemeClr val="dk1"/>
                </a:solidFill>
                <a:latin typeface="Josefin Sans"/>
                <a:ea typeface="Josefin Sans"/>
                <a:cs typeface="Josefin Sans"/>
                <a:sym typeface="Josefin Sans"/>
              </a:rPr>
              <a:t>This allows you to rapidly increase the copy number within a short time</a:t>
            </a:r>
            <a:endParaRPr sz="1700">
              <a:solidFill>
                <a:schemeClr val="dk1"/>
              </a:solidFill>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Generally, different selection markers are used on each of the plasmids</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GB" sz="1700">
                <a:latin typeface="Josefin Sans"/>
                <a:ea typeface="Josefin Sans"/>
                <a:cs typeface="Josefin Sans"/>
                <a:sym typeface="Josefin Sans"/>
              </a:rPr>
              <a:t>Why? </a:t>
            </a:r>
            <a:endParaRPr sz="1700">
              <a:latin typeface="Josefin Sans"/>
              <a:ea typeface="Josefin Sans"/>
              <a:cs typeface="Josefin Sans"/>
              <a:sym typeface="Josefin Sans"/>
            </a:endParaRPr>
          </a:p>
        </p:txBody>
      </p:sp>
      <p:sp>
        <p:nvSpPr>
          <p:cNvPr id="150" name="Google Shape;150;p33"/>
          <p:cNvSpPr/>
          <p:nvPr/>
        </p:nvSpPr>
        <p:spPr>
          <a:xfrm>
            <a:off x="7028225" y="3380350"/>
            <a:ext cx="413400" cy="1824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